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EAEAEA"/>
    <a:srgbClr val="C0C0C0"/>
    <a:srgbClr val="DDDDDD"/>
    <a:srgbClr val="D60093"/>
    <a:srgbClr val="CC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3" autoAdjust="0"/>
    <p:restoredTop sz="94684" autoAdjust="0"/>
  </p:normalViewPr>
  <p:slideViewPr>
    <p:cSldViewPr>
      <p:cViewPr varScale="1">
        <p:scale>
          <a:sx n="48" d="100"/>
          <a:sy n="48" d="100"/>
        </p:scale>
        <p:origin x="55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2D585-EE36-4643-A209-7EE567210799}" type="datetimeFigureOut">
              <a:rPr lang="fr-FR" smtClean="0"/>
              <a:t>19/05/2014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735C9-912C-44F1-B8FD-FB8D200E4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5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0891E7-6C82-429E-A5DF-7462AC2AC01F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568863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Lois et modèles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3"/>
            <a:ext cx="2952328" cy="43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Les alcanes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Nomenclature</a:t>
            </a:r>
          </a:p>
          <a:p>
            <a:pPr algn="ctr"/>
            <a:r>
              <a:rPr lang="fr-FR" sz="2000" i="1" dirty="0" smtClean="0"/>
              <a:t>Alcanes ramifiés</a:t>
            </a:r>
          </a:p>
          <a:p>
            <a:pPr algn="just"/>
            <a:r>
              <a:rPr lang="fr-FR" sz="2000" b="1" i="1" dirty="0" smtClean="0"/>
              <a:t>4. </a:t>
            </a:r>
            <a:r>
              <a:rPr lang="fr-FR" sz="2000" i="1" dirty="0" smtClean="0"/>
              <a:t>Placer le numéro trouvé puis le nom de la ramification (sans le –e final) </a:t>
            </a:r>
            <a:r>
              <a:rPr lang="fr-FR" sz="2000" b="1" i="1" dirty="0" smtClean="0"/>
              <a:t>devant</a:t>
            </a:r>
            <a:r>
              <a:rPr lang="fr-FR" sz="2000" i="1" dirty="0" smtClean="0"/>
              <a:t> le nom de la chaîne principale.</a:t>
            </a:r>
            <a:endParaRPr lang="fr-FR" sz="2000" b="1" i="1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443313"/>
            <a:ext cx="4654902" cy="15677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23928" y="5245169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/>
              <a:t>3-méthylhexane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21190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Les alcanes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Nomenclature</a:t>
            </a:r>
          </a:p>
          <a:p>
            <a:pPr algn="ctr"/>
            <a:r>
              <a:rPr lang="fr-FR" sz="2000" i="1" dirty="0" smtClean="0"/>
              <a:t>Alcanes ramifiés</a:t>
            </a:r>
          </a:p>
          <a:p>
            <a:pPr algn="just"/>
            <a:r>
              <a:rPr lang="fr-FR" sz="2000" b="1" i="1" dirty="0" smtClean="0"/>
              <a:t>5. </a:t>
            </a:r>
            <a:r>
              <a:rPr lang="fr-FR" sz="2000" i="1" dirty="0" smtClean="0"/>
              <a:t>Lorsque le même substituant apparaît à plusieurs reprises, on utilise les préfixes di- (pour 2), tri- (pour 3), tétra- (pour 4) que l’on fait précéder des chiffres indiquant chacune des positions des substituants.</a:t>
            </a:r>
            <a:endParaRPr lang="fr-FR" sz="2000" b="1" i="1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5224889" y="6164693"/>
            <a:ext cx="1152128" cy="40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>
                <a:solidFill>
                  <a:srgbClr val="FF0000"/>
                </a:solidFill>
              </a:rPr>
              <a:t>pentane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167" y="3573016"/>
            <a:ext cx="5621233" cy="1189896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411760" y="4149080"/>
            <a:ext cx="5904656" cy="720080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707904" y="3380840"/>
            <a:ext cx="1080120" cy="768240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356358" y="354873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>
                <a:solidFill>
                  <a:srgbClr val="00B050"/>
                </a:solidFill>
              </a:rPr>
              <a:t>2 groupes méthyles</a:t>
            </a:r>
            <a:endParaRPr lang="fr-FR" sz="2000" i="1" dirty="0">
              <a:solidFill>
                <a:srgbClr val="00B05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860032" y="3380840"/>
            <a:ext cx="1080120" cy="768240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247964" y="6155077"/>
            <a:ext cx="1152128" cy="40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err="1" smtClean="0">
                <a:solidFill>
                  <a:srgbClr val="00B050"/>
                </a:solidFill>
              </a:rPr>
              <a:t>diméthyl</a:t>
            </a:r>
            <a:endParaRPr lang="fr-FR" sz="2000" b="1" i="1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51166" y="3948188"/>
            <a:ext cx="5621233" cy="401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>
                <a:solidFill>
                  <a:srgbClr val="0070C0"/>
                </a:solidFill>
              </a:rPr>
              <a:t>1             </a:t>
            </a:r>
            <a:r>
              <a:rPr lang="fr-FR" sz="2000" b="1" i="1" dirty="0" smtClean="0">
                <a:solidFill>
                  <a:srgbClr val="0070C0"/>
                </a:solidFill>
              </a:rPr>
              <a:t>2</a:t>
            </a:r>
            <a:r>
              <a:rPr lang="fr-FR" sz="2000" i="1" dirty="0" smtClean="0">
                <a:solidFill>
                  <a:srgbClr val="0070C0"/>
                </a:solidFill>
              </a:rPr>
              <a:t>                </a:t>
            </a:r>
            <a:r>
              <a:rPr lang="fr-FR" sz="2000" b="1" i="1" dirty="0" smtClean="0">
                <a:solidFill>
                  <a:srgbClr val="0070C0"/>
                </a:solidFill>
              </a:rPr>
              <a:t>3</a:t>
            </a:r>
            <a:r>
              <a:rPr lang="fr-FR" sz="2000" i="1" dirty="0" smtClean="0">
                <a:solidFill>
                  <a:srgbClr val="0070C0"/>
                </a:solidFill>
              </a:rPr>
              <a:t>               4</a:t>
            </a:r>
            <a:r>
              <a:rPr lang="fr-FR" sz="2000" b="1" i="1" dirty="0" smtClean="0">
                <a:solidFill>
                  <a:srgbClr val="0070C0"/>
                </a:solidFill>
              </a:rPr>
              <a:t> </a:t>
            </a:r>
            <a:r>
              <a:rPr lang="fr-FR" sz="2000" i="1" dirty="0" smtClean="0">
                <a:solidFill>
                  <a:srgbClr val="0070C0"/>
                </a:solidFill>
              </a:rPr>
              <a:t>               5         </a:t>
            </a:r>
            <a:endParaRPr lang="fr-FR" sz="2000" i="1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28854" y="4652785"/>
            <a:ext cx="5621233" cy="401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>
                <a:solidFill>
                  <a:srgbClr val="FFC000"/>
                </a:solidFill>
              </a:rPr>
              <a:t>5                </a:t>
            </a:r>
            <a:r>
              <a:rPr lang="fr-FR" sz="2000" b="1" i="1" dirty="0" smtClean="0">
                <a:solidFill>
                  <a:srgbClr val="FFC000"/>
                </a:solidFill>
              </a:rPr>
              <a:t>4</a:t>
            </a:r>
            <a:r>
              <a:rPr lang="fr-FR" sz="2000" i="1" dirty="0" smtClean="0">
                <a:solidFill>
                  <a:srgbClr val="FFC000"/>
                </a:solidFill>
              </a:rPr>
              <a:t>              </a:t>
            </a:r>
            <a:r>
              <a:rPr lang="fr-FR" sz="2000" b="1" i="1" dirty="0" smtClean="0">
                <a:solidFill>
                  <a:srgbClr val="FFC000"/>
                </a:solidFill>
              </a:rPr>
              <a:t>3</a:t>
            </a:r>
            <a:r>
              <a:rPr lang="fr-FR" sz="2000" i="1" dirty="0" smtClean="0">
                <a:solidFill>
                  <a:srgbClr val="FFC000"/>
                </a:solidFill>
              </a:rPr>
              <a:t>               2</a:t>
            </a:r>
            <a:r>
              <a:rPr lang="fr-FR" sz="2000" b="1" i="1" dirty="0" smtClean="0">
                <a:solidFill>
                  <a:srgbClr val="FFC000"/>
                </a:solidFill>
              </a:rPr>
              <a:t> </a:t>
            </a:r>
            <a:r>
              <a:rPr lang="fr-FR" sz="2000" i="1" dirty="0" smtClean="0">
                <a:solidFill>
                  <a:srgbClr val="FFC000"/>
                </a:solidFill>
              </a:rPr>
              <a:t>              1         </a:t>
            </a:r>
            <a:endParaRPr lang="fr-FR" sz="2000" i="1" dirty="0">
              <a:solidFill>
                <a:srgbClr val="FFC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89096" y="4995146"/>
            <a:ext cx="4387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>
                <a:solidFill>
                  <a:srgbClr val="0070C0"/>
                </a:solidFill>
              </a:rPr>
              <a:t>Numérotation bleue : 2 + 3 = </a:t>
            </a:r>
            <a:r>
              <a:rPr lang="fr-FR" sz="2000" b="1" i="1" dirty="0" smtClean="0">
                <a:solidFill>
                  <a:srgbClr val="0070C0"/>
                </a:solidFill>
              </a:rPr>
              <a:t>5</a:t>
            </a:r>
          </a:p>
          <a:p>
            <a:pPr algn="just"/>
            <a:r>
              <a:rPr lang="fr-FR" sz="2000" i="1" dirty="0" smtClean="0">
                <a:solidFill>
                  <a:srgbClr val="FFC000"/>
                </a:solidFill>
              </a:rPr>
              <a:t>Numérotation orange : 3 + 4 = </a:t>
            </a:r>
            <a:r>
              <a:rPr lang="fr-FR" sz="2000" b="1" i="1" dirty="0" smtClean="0">
                <a:solidFill>
                  <a:srgbClr val="FFC000"/>
                </a:solidFill>
              </a:rPr>
              <a:t>7</a:t>
            </a:r>
          </a:p>
          <a:p>
            <a:pPr algn="just"/>
            <a:r>
              <a:rPr lang="fr-FR" sz="2000" i="1" dirty="0" smtClean="0"/>
              <a:t>On retient la numérotation </a:t>
            </a:r>
            <a:r>
              <a:rPr lang="fr-FR" sz="2000" b="1" i="1" dirty="0" smtClean="0">
                <a:solidFill>
                  <a:srgbClr val="0070C0"/>
                </a:solidFill>
              </a:rPr>
              <a:t>bleue</a:t>
            </a:r>
            <a:endParaRPr lang="fr-FR" sz="2000" b="1" i="1" dirty="0">
              <a:solidFill>
                <a:srgbClr val="0070C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51134" y="6164693"/>
            <a:ext cx="1152128" cy="40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>
                <a:solidFill>
                  <a:srgbClr val="0070C0"/>
                </a:solidFill>
              </a:rPr>
              <a:t>2,3-</a:t>
            </a:r>
            <a:endParaRPr lang="fr-FR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4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8" grpId="0" animBg="1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593" y="2952238"/>
            <a:ext cx="5687758" cy="2386084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Les alcanes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Nomenclature</a:t>
            </a:r>
          </a:p>
          <a:p>
            <a:pPr algn="ctr"/>
            <a:r>
              <a:rPr lang="fr-FR" sz="2000" i="1" dirty="0" smtClean="0"/>
              <a:t>Alcanes ramifiés</a:t>
            </a:r>
          </a:p>
          <a:p>
            <a:pPr algn="just"/>
            <a:r>
              <a:rPr lang="fr-FR" sz="2000" b="1" i="1" dirty="0" smtClean="0"/>
              <a:t>6. </a:t>
            </a:r>
            <a:r>
              <a:rPr lang="fr-FR" sz="2000" i="1" dirty="0" smtClean="0"/>
              <a:t>Dans le cas où il y a plusieurs substituants </a:t>
            </a:r>
            <a:r>
              <a:rPr lang="fr-FR" sz="2000" b="1" i="1" dirty="0" smtClean="0"/>
              <a:t>différents</a:t>
            </a:r>
            <a:r>
              <a:rPr lang="fr-FR" sz="2000" i="1" dirty="0" smtClean="0"/>
              <a:t>, on les classe par ordre </a:t>
            </a:r>
            <a:r>
              <a:rPr lang="fr-FR" sz="2000" b="1" i="1" dirty="0" smtClean="0"/>
              <a:t>alphabétique</a:t>
            </a:r>
            <a:r>
              <a:rPr lang="fr-FR" sz="2000" i="1" dirty="0" smtClean="0"/>
              <a:t> sans tenir compte des préfixes multiplicateurs éventuels.</a:t>
            </a:r>
            <a:endParaRPr lang="fr-FR" sz="2000" b="1" i="1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5541698" y="565123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>
                <a:solidFill>
                  <a:srgbClr val="FF0000"/>
                </a:solidFill>
              </a:rPr>
              <a:t>heptane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213593" y="3817775"/>
            <a:ext cx="5621233" cy="665970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260892" y="2942622"/>
            <a:ext cx="1831387" cy="707215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944337" y="477037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>
                <a:solidFill>
                  <a:srgbClr val="00B050"/>
                </a:solidFill>
              </a:rPr>
              <a:t>groupe méthyle</a:t>
            </a:r>
            <a:endParaRPr lang="fr-FR" sz="2000" i="1" dirty="0">
              <a:solidFill>
                <a:srgbClr val="00B05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021015" y="4631398"/>
            <a:ext cx="902913" cy="652813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842337" y="5651238"/>
            <a:ext cx="2430270" cy="40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err="1" smtClean="0">
                <a:solidFill>
                  <a:srgbClr val="00B050"/>
                </a:solidFill>
              </a:rPr>
              <a:t>éthyl</a:t>
            </a:r>
            <a:r>
              <a:rPr lang="fr-FR" sz="2000" b="1" i="1" dirty="0" smtClean="0">
                <a:solidFill>
                  <a:srgbClr val="00B050"/>
                </a:solidFill>
              </a:rPr>
              <a:t>     méthyl</a:t>
            </a:r>
            <a:endParaRPr lang="fr-FR" sz="2000" b="1" i="1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14272" y="3648637"/>
            <a:ext cx="5621233" cy="401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>
                <a:solidFill>
                  <a:srgbClr val="0070C0"/>
                </a:solidFill>
              </a:rPr>
              <a:t>1        </a:t>
            </a:r>
            <a:r>
              <a:rPr lang="fr-FR" sz="2000" b="1" i="1" dirty="0" smtClean="0">
                <a:solidFill>
                  <a:srgbClr val="0070C0"/>
                </a:solidFill>
              </a:rPr>
              <a:t>2</a:t>
            </a:r>
            <a:r>
              <a:rPr lang="fr-FR" sz="2000" i="1" dirty="0" smtClean="0">
                <a:solidFill>
                  <a:srgbClr val="0070C0"/>
                </a:solidFill>
              </a:rPr>
              <a:t>        3        4</a:t>
            </a:r>
            <a:r>
              <a:rPr lang="fr-FR" sz="2000" b="1" i="1" dirty="0" smtClean="0">
                <a:solidFill>
                  <a:srgbClr val="0070C0"/>
                </a:solidFill>
              </a:rPr>
              <a:t> </a:t>
            </a:r>
            <a:r>
              <a:rPr lang="fr-FR" sz="2000" i="1" dirty="0" smtClean="0">
                <a:solidFill>
                  <a:srgbClr val="0070C0"/>
                </a:solidFill>
              </a:rPr>
              <a:t>           </a:t>
            </a:r>
            <a:r>
              <a:rPr lang="fr-FR" sz="2000" b="1" i="1" dirty="0" smtClean="0">
                <a:solidFill>
                  <a:srgbClr val="0070C0"/>
                </a:solidFill>
              </a:rPr>
              <a:t>5      </a:t>
            </a:r>
            <a:r>
              <a:rPr lang="fr-FR" sz="2000" i="1" dirty="0" smtClean="0">
                <a:solidFill>
                  <a:srgbClr val="0070C0"/>
                </a:solidFill>
              </a:rPr>
              <a:t>6            7         </a:t>
            </a:r>
            <a:endParaRPr lang="fr-FR" sz="2000" i="1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411016" y="2610189"/>
            <a:ext cx="4387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>
                <a:solidFill>
                  <a:srgbClr val="0070C0"/>
                </a:solidFill>
              </a:rPr>
              <a:t>Numérotation bleue : 2 + 5 = </a:t>
            </a:r>
            <a:r>
              <a:rPr lang="fr-FR" sz="2000" b="1" i="1" dirty="0" smtClean="0">
                <a:solidFill>
                  <a:srgbClr val="0070C0"/>
                </a:solidFill>
              </a:rPr>
              <a:t>7</a:t>
            </a:r>
          </a:p>
          <a:p>
            <a:pPr algn="just"/>
            <a:r>
              <a:rPr lang="fr-FR" sz="2000" i="1" dirty="0" smtClean="0">
                <a:solidFill>
                  <a:srgbClr val="FFC000"/>
                </a:solidFill>
              </a:rPr>
              <a:t>Numérotation orange : 3 + 6 = </a:t>
            </a:r>
            <a:r>
              <a:rPr lang="fr-FR" sz="2000" b="1" i="1" dirty="0" smtClean="0">
                <a:solidFill>
                  <a:srgbClr val="FFC000"/>
                </a:solidFill>
              </a:rPr>
              <a:t>9</a:t>
            </a:r>
          </a:p>
          <a:p>
            <a:pPr algn="just"/>
            <a:r>
              <a:rPr lang="fr-FR" sz="2000" i="1" dirty="0" smtClean="0"/>
              <a:t>On retient la numérotation </a:t>
            </a:r>
            <a:r>
              <a:rPr lang="fr-FR" sz="2000" b="1" i="1" dirty="0" smtClean="0">
                <a:solidFill>
                  <a:srgbClr val="0070C0"/>
                </a:solidFill>
              </a:rPr>
              <a:t>bleue</a:t>
            </a:r>
            <a:endParaRPr lang="fr-FR" sz="2000" b="1" i="1" dirty="0">
              <a:solidFill>
                <a:srgbClr val="0070C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47133" y="5651238"/>
            <a:ext cx="3221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>
                <a:solidFill>
                  <a:srgbClr val="0070C0"/>
                </a:solidFill>
              </a:rPr>
              <a:t>5</a:t>
            </a:r>
            <a:r>
              <a:rPr lang="fr-FR" sz="2000" b="1" i="1" dirty="0" smtClean="0">
                <a:solidFill>
                  <a:srgbClr val="0070C0"/>
                </a:solidFill>
              </a:rPr>
              <a:t>-         -2-</a:t>
            </a:r>
            <a:endParaRPr lang="fr-FR" sz="2000" b="1" i="1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092279" y="3113471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>
                <a:solidFill>
                  <a:srgbClr val="00B050"/>
                </a:solidFill>
              </a:rPr>
              <a:t>groupe éthyle</a:t>
            </a:r>
            <a:endParaRPr lang="fr-FR" sz="2000" i="1" dirty="0">
              <a:solidFill>
                <a:srgbClr val="00B05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347195" y="4236345"/>
            <a:ext cx="5621233" cy="401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>
                <a:solidFill>
                  <a:srgbClr val="FFC000"/>
                </a:solidFill>
              </a:rPr>
              <a:t>7        </a:t>
            </a:r>
            <a:r>
              <a:rPr lang="fr-FR" sz="2000" b="1" i="1" dirty="0" smtClean="0">
                <a:solidFill>
                  <a:srgbClr val="FFC000"/>
                </a:solidFill>
              </a:rPr>
              <a:t>6</a:t>
            </a:r>
            <a:r>
              <a:rPr lang="fr-FR" sz="2000" i="1" dirty="0" smtClean="0">
                <a:solidFill>
                  <a:srgbClr val="FFC000"/>
                </a:solidFill>
              </a:rPr>
              <a:t>         5         4</a:t>
            </a:r>
            <a:r>
              <a:rPr lang="fr-FR" sz="2000" b="1" i="1" dirty="0" smtClean="0">
                <a:solidFill>
                  <a:srgbClr val="FFC000"/>
                </a:solidFill>
              </a:rPr>
              <a:t> </a:t>
            </a:r>
            <a:r>
              <a:rPr lang="fr-FR" sz="2000" i="1" dirty="0" smtClean="0">
                <a:solidFill>
                  <a:srgbClr val="FFC000"/>
                </a:solidFill>
              </a:rPr>
              <a:t>           </a:t>
            </a:r>
            <a:r>
              <a:rPr lang="fr-FR" sz="2000" b="1" i="1" dirty="0" smtClean="0">
                <a:solidFill>
                  <a:srgbClr val="FFC000"/>
                </a:solidFill>
              </a:rPr>
              <a:t>3      </a:t>
            </a:r>
            <a:r>
              <a:rPr lang="fr-FR" sz="2000" i="1" dirty="0" smtClean="0">
                <a:solidFill>
                  <a:srgbClr val="FFC000"/>
                </a:solidFill>
              </a:rPr>
              <a:t>2           1         </a:t>
            </a:r>
            <a:endParaRPr lang="fr-FR" sz="2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1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8" grpId="0" animBg="1"/>
      <p:bldP spid="10" grpId="0" animBg="1"/>
      <p:bldP spid="11" grpId="0"/>
      <p:bldP spid="12" grpId="0" animBg="1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Les alcanes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Nomenclature</a:t>
            </a:r>
          </a:p>
          <a:p>
            <a:pPr algn="ctr"/>
            <a:r>
              <a:rPr lang="fr-FR" sz="2000" i="1" dirty="0" smtClean="0"/>
              <a:t>Exercices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Nommer les alcanes suivants :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" y="2276872"/>
            <a:ext cx="7961204" cy="2808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5413" y="2564904"/>
            <a:ext cx="240847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563888" y="3537155"/>
            <a:ext cx="240847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131840" y="4707656"/>
            <a:ext cx="240847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149096" y="2569323"/>
            <a:ext cx="2855716" cy="283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180131" y="4415205"/>
            <a:ext cx="2496325" cy="43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155413" y="4113219"/>
            <a:ext cx="1832411" cy="39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155413" y="4124314"/>
            <a:ext cx="240847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4-éthyl-2-méthyl</a:t>
            </a:r>
            <a:r>
              <a:rPr lang="fr-FR" dirty="0" smtClean="0">
                <a:solidFill>
                  <a:schemeClr val="tx1"/>
                </a:solidFill>
              </a:rPr>
              <a:t>hexane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4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10" grpId="0" animBg="1"/>
      <p:bldP spid="11" grpId="0" animBg="1"/>
      <p:bldP spid="12" grpId="0" animBg="1"/>
      <p:bldP spid="13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Les alcanes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Nomenclature</a:t>
            </a:r>
          </a:p>
          <a:p>
            <a:pPr algn="ctr"/>
            <a:r>
              <a:rPr lang="fr-FR" sz="2000" i="1" dirty="0" smtClean="0"/>
              <a:t>Exercices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Trouver les formules semi-développées des alcanes suivants 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000" i="1" dirty="0" smtClean="0"/>
              <a:t>3-éthyl-2-méthylhexane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000" i="1" dirty="0" smtClean="0"/>
              <a:t>2,3-diméthylbutane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000" i="1" dirty="0" smtClean="0"/>
              <a:t>2,2,4-triméthylpentane</a:t>
            </a:r>
          </a:p>
        </p:txBody>
      </p:sp>
      <p:sp>
        <p:nvSpPr>
          <p:cNvPr id="3" name="AutoShape 2" descr="data:image/jpeg;base64,/9j/4AAQSkZJRgABAQAAAQABAAD/2wCEAAkGBxISEhUTBxQVEhUSGCEYGRgXERMcGxccHB0YFhQZGhoYHCgkGBomGxcWIjItMSk3LzEvGB8zRDMsNygtMTABCgoKBQUFDgUFDisZExkrKysrKysrKysrKysrKysrKysrKysrKysrKysrKysrKysrKysrKysrKysrKysrKysrK//AABEIAF8A/QMBIgACEQEDEQH/xAAbAAEBAQEBAQEBAAAAAAAAAAAABAUDAgEHBv/EADgQAAICAQMDAgIIAwgDAAAAAAECAxEABBIhBRMxIkFRgRUjMkJSYXGhBpTTFDM0c5GisbJicoL/xAAUAQEAAAAAAAAAAAAAAAAAAAAA/8QAFBEBAAAAAAAAAAAAAAAAAAAAAP/aAAwDAQACEQMRAD8A/ccYxgMYxgMYxgRdQnYFI9OdrSkjdV7QAWYge7UKHtZvmqMPUZptNHveTurviBLRjeA0saOAI1AYFGNcWCPvWNulrtKXAMTbHTlGqwDVcrY3KRwRYNeCDRyF+mTSLXUJkYiSNx24CigRyJLRVpGJY7KvdQBHHmw+r1hXmij02+m3Ft0Mq+BYouo981smn0u6SN7rt7uK87hXn2yGLVSDUiOVr3Akr2yEUCtmxyo3tzzyffgYGvkXUJ2tI9OdrSk+qgdoUWxAPlvYXwLs3VG3JddpS4BgbZIllGK7gCRRDLY3KfcWD8CDRwPmjhlQkTyd1SLBZVDA/D0AArX5WCD5vivI9BBMLPUJVkPgCOIxqB/6s7ktfvuqq4HJMrPMk0XdfcJSwMYVdqKFLBg1biRSg88l7oVWByg62BNqY9Xv+qlCptglb0mGGTkopF7nb9su6LqjLBHJJ5db8EfsfGfdFou2877r78gkqq21FFFXnn+6v/6r2vMvUiWEQwaYzbVVizxwo3ggKPUCB9on48YH9BjOOjYFFKv3LA9XHq/PgAftnbAYxjAYxjAYxjAYxjAYxjAYxjAYxjAYxjAYxjAYxjA+MazjodSJY0kjBAkUOAasBgGANe/OdZPB/TIP4d/wmn/yY/8AouBo5mRdOk3qdXN3UjYugMYDhjuHqcGmUByAAoPAsseTp4wGeXagSfYXnrOeo+w36H/jA86ScSRpIgIDqGAPkAgEX/rmdo9BqVmMmpmhdWJ4GlkDhOdiK5nIFcWdvNHxfFXQ/wDDQf5Sf9RluAyXWwytR0MgjI4O6MupHv6QykN8DfueDlWMDjo9MI0VIrpBQvz887YxgMYxgMYxgMYxgMYxgMYxgMYxgMYxgMZF1HUMDHHAdrTMVDUDtpWdjR8mlNe1kefGRa+SbTRl3lMq7k5aNd63IiuAsSAOCpNcbgR96wFDaxmP9Mh5oY9N3BvLbt+nmQEBGIoyIBdgfnmtI4UFmugL4BJ454A5J/TA9YzM+nYfwz/yWr/p56j61ExCqJrYgC9JqQOeBZMdAfmeMDQYWDk3S9MYoYo3IJjjVCR4JVQpI/0zx1GdgUjgO1pSRuoHaACzEA8FqFC+LNm6owdRlm00e9pTKvciFtGu8BpY0kUCJAHBRjXG4H8VgKG5jMV+uKZY1hEoUh2bdpZ1sKt+ncg3G/Ycn4Z3+nYfwz/yWr/p4GnniVbUge4rIYutRMQqia2IAvSakDngWTHQH5njOnUZmtItOdjS366B2BRbEA8Fq4F8AmyDVEOvT4DHFHG5soiqSPBoAH/jKMwuqTTaWLe0plXuwi2jUuA80ccihYkAYFGNcbgfjYr23XFMqLCJQu12bdpZ1JChSNu5BuPPgcn4YG1jMz6dh/DP/Jav+nnqLrMTMFQTWxoXpNSBz8S0YAH5nA0cZD1CdtyRac7Glv10DsVa3EA8FuQBfA8m62mDquom0sW9pGlHdhWzGC4DzRxyKFiQBgUY1QsH48UG7jMU9cUzIsQlC9uR23aWdSduytu5AWPqPA5Pwzv9Ow/hn/ktX/TwNPGZ8PWYmYKgmtjQvSalR8y0YAH6nPXUJ23JDpjsaUMd9A7FXbuKg8FzuAF8Dkm62kLsZh9U1Euli3vI0o7sK7jGC9PNHHIu2JAGG1jVCwfj7dIesiTUxxafuBWjkZt+nmSypiC0ZEH4zxgbGM8TShVLPdKLNKzH5KoJJ/QZn/TsP4Z/5LV/08DTxmfD1iJmCoJrY0L0upUfNmjAHzOfdfqG3pBpjsaVWbfQO1UKBtoNguTItWKHJN1RC/GYvUdRLpo90sjSr3Il3GIF6eRUcbYk9QpuKF+c+w9ZEmqji0+8K0Mjtv08yWVeBVoyKL4kbgfHA2cYxgTa3S7wCh2uh3I1XtNEcj3UgkEWOCeQeciPTZpFI6jMrHchHbhZEAR0k5VpGJYlavdQHgeb1sYE2o0u543uu0Sarzasny83kC6qQalY5HJ3BiVMZEagC12SFRvkPFjceA3ArNjMyPpsm8f2mbuRoxdAYwHDEtQZ1IDIoagNoPAstzYaeMYwJtdpd4BiOx05RqsA1XK2NykcEWDXgg0RE3TJpFrqMysQ8bDtwlEAjkSWtrSMSxKVe6gKoeb1sYE8+l3SRvddu+K87hXyyjGMBkuu0pcAwNskSyjbdwBPFMtjcp8EWDXgg0RVjAyJelzSLXUZlYiSNx24SiARSJNW1pGJZilXuoCqHm75tLukjkuu2G4rzuAHn28ZRjAYxjAl12kLgNA2yRL2MV3AE+Qy2NymhYsH4EGiI5elyyJXUJlZhJG47cJRAIpUmra0jHcdlE7vFceb1sYE0ul3SpJddsMKrzu2+/tW398hLTpPF3JN4mLhowECxqFLK6nbuaiEQ2eTLdKBWa+ZGh0GpSUvqZoZFYmwNNIr7ediK5nIUCx93mj7m8DXyTXaQvTadtkiXscruAurDLY3KaFix44IIByvGBlSdNlkSuoTKzCSN/REUQCKRJa2s7HcdtE7vhx5uyXS3Kkt/YV1qvO8xm79q2fvlOMDHLzpqIhJJ3BNv3RgIFiVVsOrbdzU2xDZ5Mu6lA25sZk6DQalJS+qmhkVibrTSK+3nYoYzkKFsfd559zea2AyTXaQvTadgkqAhHK7gLrcrLY3Idq2LHgcgi8rxgZZ6dK6ga+VWYOjeiIogEbiQAKXY2aond8OMqk0dzpNf93G6VXne0TXftXa/wB35ZVjAxdFq5f7UYp3J+rLspjKqhtBGIXKjujazbzZo7OE3bc2sydP0l98Z103eWA7orjCuGKNGzSOpqQ7XcClUeo2GNEa2AxjGAxjGAxjGAxjGAxjGAxjGAxjGAxjGAxjGAxjGAxjGAxjGAxjGAxjGAxjGAxjGAxjGAxjGAzGTVSDVBJXYhgSVMRWJQOU7chQb5D7jceA3C5s5lr0py1a2XvRKxZVaMbrO7h3Bp0AYgDaDQFlubCnWa4IF7Y3s5pVDAWQNx5PAoDMDrn8QSqsjaBaCaXUSE2h2yxbQBX3qPHwO78s1Nf0GJ0C6VIUKMXUNArR7iNhLRgru9P5g8DnJNb/AA2XTtwSLGrQywuOx5EwFlArgR7WUGqNjjzzgVanrnav+2xsnAb7Smk3pHI7EGkVBIGbngBj7Y1XVfr1h09+l0DtQKnekzdu/ZwERiPNSIfvZ16po1Yl51Mi9p4mjAX1iQpu+0QPC/vnDp3RdioZW+s7vekbyXbYY+Tx4XaL/wDAYFvUYpGFQymBQCS6qhbjwB3FZa83xf6Y6VqS8UbTkbmUE+OeODXtY5r2vOPWdDNLtGkkjRRyyyQPIH8bb2ypwOeOb4+HPeDQLayapImmA5kWIKSaokWWKiuPtHj3wOWu6iY5FjijaQsjPYZQAFKg2SfPq449jk6dfXaGnRkDqrR2Vtw7IiDg+li0iDk/e8jnLZtFuk7l19W0dV+Iqb/2/vkOo/h5JERNQdypEsf2RyUaORHo2DTRqaIIPg2MDlqutSb4Y4E9ZlAkTeh9DRzMhDeKLRn8/QR+vrp3WXKRHVxt9baq1r6mVXf7I8AiNq+XxzzD0B1VDE8KyrIJCU0u2I0rx7REslj0uTZcm/ypRYnSwqwAMT/Z2L+B6vRIleeP7y/lgcOpdZqAvpPtNA8qng7dqgjd8zXyOeOndZYrEdchUS2oe15ZVdz6V8DbGxHy+OcdF0Pck5lLJ30McYO0mKI7mAIU1e+R/B+ysY8qSb/ogbIEZrEDE+PtXHJER544kv5YHlOtA+UPqXenqUl0G3caB4IDA0c9fTAKltKjOtkBrCqdtiQlj9kAgjnyQa45yXRfw92gw07Rp6diGPTqjBPTu3EH1yUODQAJvac+6joBoDROgVCSiTRGVF3G243qTyLXn07mHggKDRfxEJwh6ZGZt4Y2skewbHML+q/V6lNEcEC87fTilQ0ClhsEjepQUVrINE+o+luB8M+9I6P2DbSGQnuWSoF9yV5z444318skf+GFpNpjJWNYnZ9OrsVXdt2En6trY8ncPywN6NwwBTkEWP0PjPWfFWgAvtxn3AYxjAYxjAYxjAYxj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935" y="2723923"/>
            <a:ext cx="1800200" cy="161030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469" y="5282438"/>
            <a:ext cx="2997498" cy="133368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3224694"/>
            <a:ext cx="3838575" cy="11430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534274" y="4382049"/>
            <a:ext cx="327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3-éthyl-2-méthylhexane</a:t>
            </a:r>
            <a:endParaRPr lang="fr-FR" sz="20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867636" y="4415263"/>
            <a:ext cx="327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fr-FR" sz="2000" i="1" dirty="0" smtClean="0"/>
              <a:t>2,3-diméthylbutane</a:t>
            </a:r>
            <a:endParaRPr lang="fr-FR" sz="2000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354909" y="5696709"/>
            <a:ext cx="327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fr-FR" sz="2000" i="1" dirty="0"/>
              <a:t>2,2,4-triméthylpentane</a:t>
            </a:r>
          </a:p>
        </p:txBody>
      </p:sp>
    </p:spTree>
    <p:extLst>
      <p:ext uri="{BB962C8B-B14F-4D97-AF65-F5344CB8AC3E}">
        <p14:creationId xmlns:p14="http://schemas.microsoft.com/office/powerpoint/2010/main" val="6932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Les alcools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Définition</a:t>
            </a:r>
          </a:p>
          <a:p>
            <a:pPr algn="just"/>
            <a:r>
              <a:rPr lang="fr-FR" sz="2000" i="1" dirty="0" smtClean="0"/>
              <a:t>Les alcools sont des composés organiques possédant le groupe </a:t>
            </a:r>
            <a:r>
              <a:rPr lang="fr-FR" sz="2000" b="1" i="1" dirty="0" smtClean="0"/>
              <a:t>hydroxyle –OH </a:t>
            </a:r>
            <a:r>
              <a:rPr lang="fr-FR" sz="2000" i="1" dirty="0" smtClean="0"/>
              <a:t>lié à un carbone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tétragonal</a:t>
            </a:r>
            <a:r>
              <a:rPr lang="fr-FR" sz="2000" i="1" dirty="0" smtClean="0"/>
              <a:t>.</a:t>
            </a:r>
          </a:p>
        </p:txBody>
      </p:sp>
      <p:sp>
        <p:nvSpPr>
          <p:cNvPr id="3" name="AutoShape 2" descr="data:image/jpeg;base64,/9j/4AAQSkZJRgABAQAAAQABAAD/2wCEAAkGBxISEhUTBxQVEhUSGCEYGRgXERMcGxccHB0YFhQZGhoYHCgkGBomGxcWIjItMSk3LzEvGB8zRDMsNygtMTABCgoKBQUFDgUFDisZExkrKysrKysrKysrKysrKysrKysrKysrKysrKysrKysrKysrKysrKysrKysrKysrKysrK//AABEIAF8A/QMBIgACEQEDEQH/xAAbAAEBAQEBAQEBAAAAAAAAAAAABAUDAgEHBv/EADgQAAICAQMDAgIIAwgDAAAAAAECAxEABBIhBRMxIkFRgRUjMkJSYXGhBpTTFDM0c5GisbJicoL/xAAUAQEAAAAAAAAAAAAAAAAAAAAA/8QAFBEBAAAAAAAAAAAAAAAAAAAAAP/aAAwDAQACEQMRAD8A/ccYxgMYxgMYxgRdQnYFI9OdrSkjdV7QAWYge7UKHtZvmqMPUZptNHveTurviBLRjeA0saOAI1AYFGNcWCPvWNulrtKXAMTbHTlGqwDVcrY3KRwRYNeCDRyF+mTSLXUJkYiSNx24CigRyJLRVpGJY7KvdQBHHmw+r1hXmij02+m3Ft0Mq+BYouo981smn0u6SN7rt7uK87hXn2yGLVSDUiOVr3Akr2yEUCtmxyo3tzzyffgYGvkXUJ2tI9OdrSk+qgdoUWxAPlvYXwLs3VG3JddpS4BgbZIllGK7gCRRDLY3KfcWD8CDRwPmjhlQkTyd1SLBZVDA/D0AArX5WCD5vivI9BBMLPUJVkPgCOIxqB/6s7ktfvuqq4HJMrPMk0XdfcJSwMYVdqKFLBg1biRSg88l7oVWByg62BNqY9Xv+qlCptglb0mGGTkopF7nb9su6LqjLBHJJ5db8EfsfGfdFou2877r78gkqq21FFFXnn+6v/6r2vMvUiWEQwaYzbVVizxwo3ggKPUCB9on48YH9BjOOjYFFKv3LA9XHq/PgAftnbAYxjAYxjAYxjAYxjAYxjAYxjAYxjAYxjAYxjAYxjA+MazjodSJY0kjBAkUOAasBgGANe/OdZPB/TIP4d/wmn/yY/8AouBo5mRdOk3qdXN3UjYugMYDhjuHqcGmUByAAoPAsseTp4wGeXagSfYXnrOeo+w36H/jA86ScSRpIgIDqGAPkAgEX/rmdo9BqVmMmpmhdWJ4GlkDhOdiK5nIFcWdvNHxfFXQ/wDDQf5Sf9RluAyXWwytR0MgjI4O6MupHv6QykN8DfueDlWMDjo9MI0VIrpBQvz887YxgMYxgMYxgMYxgMYxgMYxgMYxgMYxgMZF1HUMDHHAdrTMVDUDtpWdjR8mlNe1kefGRa+SbTRl3lMq7k5aNd63IiuAsSAOCpNcbgR96wFDaxmP9Mh5oY9N3BvLbt+nmQEBGIoyIBdgfnmtI4UFmugL4BJ454A5J/TA9YzM+nYfwz/yWr/p56j61ExCqJrYgC9JqQOeBZMdAfmeMDQYWDk3S9MYoYo3IJjjVCR4JVQpI/0zx1GdgUjgO1pSRuoHaACzEA8FqFC+LNm6owdRlm00e9pTKvciFtGu8BpY0kUCJAHBRjXG4H8VgKG5jMV+uKZY1hEoUh2bdpZ1sKt+ncg3G/Ycn4Z3+nYfwz/yWr/p4GnniVbUge4rIYutRMQqia2IAvSakDngWTHQH5njOnUZmtItOdjS366B2BRbEA8Fq4F8AmyDVEOvT4DHFHG5soiqSPBoAH/jKMwuqTTaWLe0plXuwi2jUuA80ccihYkAYFGNcbgfjYr23XFMqLCJQu12bdpZ1JChSNu5BuPPgcn4YG1jMz6dh/DP/Jav+nnqLrMTMFQTWxoXpNSBz8S0YAH5nA0cZD1CdtyRac7Glv10DsVa3EA8FuQBfA8m62mDquom0sW9pGlHdhWzGC4DzRxyKFiQBgUY1QsH48UG7jMU9cUzIsQlC9uR23aWdSduytu5AWPqPA5Pwzv9Ow/hn/ktX/TwNPGZ8PWYmYKgmtjQvSalR8y0YAH6nPXUJ23JDpjsaUMd9A7FXbuKg8FzuAF8Dkm62kLsZh9U1Euli3vI0o7sK7jGC9PNHHIu2JAGG1jVCwfj7dIesiTUxxafuBWjkZt+nmSypiC0ZEH4zxgbGM8TShVLPdKLNKzH5KoJJ/QZn/TsP4Z/5LV/08DTxmfD1iJmCoJrY0L0upUfNmjAHzOfdfqG3pBpjsaVWbfQO1UKBtoNguTItWKHJN1RC/GYvUdRLpo90sjSr3Il3GIF6eRUcbYk9QpuKF+c+w9ZEmqji0+8K0Mjtv08yWVeBVoyKL4kbgfHA2cYxgTa3S7wCh2uh3I1XtNEcj3UgkEWOCeQeciPTZpFI6jMrHchHbhZEAR0k5VpGJYlavdQHgeb1sYE2o0u543uu0Sarzasny83kC6qQalY5HJ3BiVMZEagC12SFRvkPFjceA3ArNjMyPpsm8f2mbuRoxdAYwHDEtQZ1IDIoagNoPAstzYaeMYwJtdpd4BiOx05RqsA1XK2NykcEWDXgg0RE3TJpFrqMysQ8bDtwlEAjkSWtrSMSxKVe6gKoeb1sYE8+l3SRvddu+K87hXyyjGMBkuu0pcAwNskSyjbdwBPFMtjcp8EWDXgg0RVjAyJelzSLXUZlYiSNx24SiARSJNW1pGJZilXuoCqHm75tLukjkuu2G4rzuAHn28ZRjAYxjAl12kLgNA2yRL2MV3AE+Qy2NymhYsH4EGiI5elyyJXUJlZhJG47cJRAIpUmra0jHcdlE7vFceb1sYE0ul3SpJddsMKrzu2+/tW398hLTpPF3JN4mLhowECxqFLK6nbuaiEQ2eTLdKBWa+ZGh0GpSUvqZoZFYmwNNIr7ediK5nIUCx93mj7m8DXyTXaQvTadtkiXscruAurDLY3KaFix44IIByvGBlSdNlkSuoTKzCSN/REUQCKRJa2s7HcdtE7vhx5uyXS3Kkt/YV1qvO8xm79q2fvlOMDHLzpqIhJJ3BNv3RgIFiVVsOrbdzU2xDZ5Mu6lA25sZk6DQalJS+qmhkVibrTSK+3nYoYzkKFsfd559zea2AyTXaQvTadgkqAhHK7gLrcrLY3Idq2LHgcgi8rxgZZ6dK6ga+VWYOjeiIogEbiQAKXY2aond8OMqk0dzpNf93G6VXne0TXftXa/wB35ZVjAxdFq5f7UYp3J+rLspjKqhtBGIXKjujazbzZo7OE3bc2sydP0l98Z103eWA7orjCuGKNGzSOpqQ7XcClUeo2GNEa2AxjGAxjGAxjGAxjGAxjGAxjGAxjGAxjGAxjGAxjGAxjGAxjGAxjGAxjGAxjGAxjGAxjGAxjGAzGTVSDVBJXYhgSVMRWJQOU7chQb5D7jceA3C5s5lr0py1a2XvRKxZVaMbrO7h3Bp0AYgDaDQFlubCnWa4IF7Y3s5pVDAWQNx5PAoDMDrn8QSqsjaBaCaXUSE2h2yxbQBX3qPHwO78s1Nf0GJ0C6VIUKMXUNArR7iNhLRgru9P5g8DnJNb/AA2XTtwSLGrQywuOx5EwFlArgR7WUGqNjjzzgVanrnav+2xsnAb7Smk3pHI7EGkVBIGbngBj7Y1XVfr1h09+l0DtQKnekzdu/ZwERiPNSIfvZ16po1Yl51Mi9p4mjAX1iQpu+0QPC/vnDp3RdioZW+s7vekbyXbYY+Tx4XaL/wDAYFvUYpGFQymBQCS6qhbjwB3FZa83xf6Y6VqS8UbTkbmUE+OeODXtY5r2vOPWdDNLtGkkjRRyyyQPIH8bb2ypwOeOb4+HPeDQLayapImmA5kWIKSaokWWKiuPtHj3wOWu6iY5FjijaQsjPYZQAFKg2SfPq449jk6dfXaGnRkDqrR2Vtw7IiDg+li0iDk/e8jnLZtFuk7l19W0dV+Iqb/2/vkOo/h5JERNQdypEsf2RyUaORHo2DTRqaIIPg2MDlqutSb4Y4E9ZlAkTeh9DRzMhDeKLRn8/QR+vrp3WXKRHVxt9baq1r6mVXf7I8AiNq+XxzzD0B1VDE8KyrIJCU0u2I0rx7REslj0uTZcm/ypRYnSwqwAMT/Z2L+B6vRIleeP7y/lgcOpdZqAvpPtNA8qng7dqgjd8zXyOeOndZYrEdchUS2oe15ZVdz6V8DbGxHy+OcdF0Pck5lLJ30McYO0mKI7mAIU1e+R/B+ysY8qSb/ogbIEZrEDE+PtXHJER544kv5YHlOtA+UPqXenqUl0G3caB4IDA0c9fTAKltKjOtkBrCqdtiQlj9kAgjnyQa45yXRfw92gw07Rp6diGPTqjBPTu3EH1yUODQAJvac+6joBoDROgVCSiTRGVF3G243qTyLXn07mHggKDRfxEJwh6ZGZt4Y2skewbHML+q/V6lNEcEC87fTilQ0ClhsEjepQUVrINE+o+luB8M+9I6P2DbSGQnuWSoF9yV5z444318skf+GFpNpjJWNYnZ9OrsVXdt2En6trY8ncPywN6NwwBTkEWP0PjPWfFWgAvtxn3AYxjAYxjAYxjAYxj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http://www.reviz.fr/images/premiere/chimie/fonction-alco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54" y="2470318"/>
            <a:ext cx="6375259" cy="185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61843"/>
            <a:ext cx="6230254" cy="127548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87624" y="464826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Identifier les alcools :</a:t>
            </a:r>
            <a:endParaRPr lang="fr-FR" sz="2000" i="1" dirty="0"/>
          </a:p>
        </p:txBody>
      </p:sp>
      <p:sp>
        <p:nvSpPr>
          <p:cNvPr id="8" name="Ellipse 7"/>
          <p:cNvSpPr/>
          <p:nvPr/>
        </p:nvSpPr>
        <p:spPr>
          <a:xfrm>
            <a:off x="1403648" y="5661248"/>
            <a:ext cx="1368152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059832" y="5373404"/>
            <a:ext cx="1584176" cy="12639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4498430" y="5138316"/>
            <a:ext cx="1368152" cy="1697981"/>
          </a:xfrm>
          <a:prstGeom prst="mathMultiply">
            <a:avLst>
              <a:gd name="adj1" fmla="val 60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103680" y="5361842"/>
            <a:ext cx="1635109" cy="109149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75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 animBg="1"/>
      <p:bldP spid="10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88" y="2960470"/>
            <a:ext cx="4995643" cy="2208958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Les alcools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Nomenclature</a:t>
            </a:r>
          </a:p>
          <a:p>
            <a:pPr algn="just"/>
            <a:r>
              <a:rPr lang="fr-FR" sz="2000" b="1" i="1" dirty="0" smtClean="0"/>
              <a:t>1. </a:t>
            </a:r>
            <a:r>
              <a:rPr lang="fr-FR" sz="2000" i="1" dirty="0" smtClean="0"/>
              <a:t>Repérer la chaîne carbonée la plus </a:t>
            </a:r>
            <a:r>
              <a:rPr lang="fr-FR" sz="2000" b="1" i="1" dirty="0" smtClean="0"/>
              <a:t>longue</a:t>
            </a:r>
            <a:r>
              <a:rPr lang="fr-FR" sz="2000" i="1" dirty="0" smtClean="0"/>
              <a:t> comportant le groupe caractéristique </a:t>
            </a:r>
            <a:r>
              <a:rPr lang="fr-FR" sz="2000" b="1" i="1" dirty="0" smtClean="0"/>
              <a:t>hydroxyle</a:t>
            </a:r>
            <a:r>
              <a:rPr lang="fr-FR" sz="2000" i="1" dirty="0" smtClean="0"/>
              <a:t> –OH.</a:t>
            </a:r>
            <a:endParaRPr lang="fr-FR" sz="2000" b="1" i="1" dirty="0" smtClean="0"/>
          </a:p>
        </p:txBody>
      </p:sp>
      <p:sp>
        <p:nvSpPr>
          <p:cNvPr id="3" name="AutoShape 2" descr="data:image/jpeg;base64,/9j/4AAQSkZJRgABAQAAAQABAAD/2wCEAAkGBxISEhUTBxQVEhUSGCEYGRgXERMcGxccHB0YFhQZGhoYHCgkGBomGxcWIjItMSk3LzEvGB8zRDMsNygtMTABCgoKBQUFDgUFDisZExkrKysrKysrKysrKysrKysrKysrKysrKysrKysrKysrKysrKysrKysrKysrKysrKysrK//AABEIAF8A/QMBIgACEQEDEQH/xAAbAAEBAQEBAQEBAAAAAAAAAAAABAUDAgEHBv/EADgQAAICAQMDAgIIAwgDAAAAAAECAxEABBIhBRMxIkFRgRUjMkJSYXGhBpTTFDM0c5GisbJicoL/xAAUAQEAAAAAAAAAAAAAAAAAAAAA/8QAFBEBAAAAAAAAAAAAAAAAAAAAAP/aAAwDAQACEQMRAD8A/ccYxgMYxgMYxgRdQnYFI9OdrSkjdV7QAWYge7UKHtZvmqMPUZptNHveTurviBLRjeA0saOAI1AYFGNcWCPvWNulrtKXAMTbHTlGqwDVcrY3KRwRYNeCDRyF+mTSLXUJkYiSNx24CigRyJLRVpGJY7KvdQBHHmw+r1hXmij02+m3Ft0Mq+BYouo981smn0u6SN7rt7uK87hXn2yGLVSDUiOVr3Akr2yEUCtmxyo3tzzyffgYGvkXUJ2tI9OdrSk+qgdoUWxAPlvYXwLs3VG3JddpS4BgbZIllGK7gCRRDLY3KfcWD8CDRwPmjhlQkTyd1SLBZVDA/D0AArX5WCD5vivI9BBMLPUJVkPgCOIxqB/6s7ktfvuqq4HJMrPMk0XdfcJSwMYVdqKFLBg1biRSg88l7oVWByg62BNqY9Xv+qlCptglb0mGGTkopF7nb9su6LqjLBHJJ5db8EfsfGfdFou2877r78gkqq21FFFXnn+6v/6r2vMvUiWEQwaYzbVVizxwo3ggKPUCB9on48YH9BjOOjYFFKv3LA9XHq/PgAftnbAYxjAYxjAYxjAYxjAYxjAYxjAYxjAYxjAYxjAYxjA+MazjodSJY0kjBAkUOAasBgGANe/OdZPB/TIP4d/wmn/yY/8AouBo5mRdOk3qdXN3UjYugMYDhjuHqcGmUByAAoPAsseTp4wGeXagSfYXnrOeo+w36H/jA86ScSRpIgIDqGAPkAgEX/rmdo9BqVmMmpmhdWJ4GlkDhOdiK5nIFcWdvNHxfFXQ/wDDQf5Sf9RluAyXWwytR0MgjI4O6MupHv6QykN8DfueDlWMDjo9MI0VIrpBQvz887YxgMYxgMYxgMYxgMYxgMYxgMYxgMYxgMZF1HUMDHHAdrTMVDUDtpWdjR8mlNe1kefGRa+SbTRl3lMq7k5aNd63IiuAsSAOCpNcbgR96wFDaxmP9Mh5oY9N3BvLbt+nmQEBGIoyIBdgfnmtI4UFmugL4BJ454A5J/TA9YzM+nYfwz/yWr/p56j61ExCqJrYgC9JqQOeBZMdAfmeMDQYWDk3S9MYoYo3IJjjVCR4JVQpI/0zx1GdgUjgO1pSRuoHaACzEA8FqFC+LNm6owdRlm00e9pTKvciFtGu8BpY0kUCJAHBRjXG4H8VgKG5jMV+uKZY1hEoUh2bdpZ1sKt+ncg3G/Ycn4Z3+nYfwz/yWr/p4GnniVbUge4rIYutRMQqia2IAvSakDngWTHQH5njOnUZmtItOdjS366B2BRbEA8Fq4F8AmyDVEOvT4DHFHG5soiqSPBoAH/jKMwuqTTaWLe0plXuwi2jUuA80ccihYkAYFGNcbgfjYr23XFMqLCJQu12bdpZ1JChSNu5BuPPgcn4YG1jMz6dh/DP/Jav+nnqLrMTMFQTWxoXpNSBz8S0YAH5nA0cZD1CdtyRac7Glv10DsVa3EA8FuQBfA8m62mDquom0sW9pGlHdhWzGC4DzRxyKFiQBgUY1QsH48UG7jMU9cUzIsQlC9uR23aWdSduytu5AWPqPA5Pwzv9Ow/hn/ktX/TwNPGZ8PWYmYKgmtjQvSalR8y0YAH6nPXUJ23JDpjsaUMd9A7FXbuKg8FzuAF8Dkm62kLsZh9U1Euli3vI0o7sK7jGC9PNHHIu2JAGG1jVCwfj7dIesiTUxxafuBWjkZt+nmSypiC0ZEH4zxgbGM8TShVLPdKLNKzH5KoJJ/QZn/TsP4Z/5LV/08DTxmfD1iJmCoJrY0L0upUfNmjAHzOfdfqG3pBpjsaVWbfQO1UKBtoNguTItWKHJN1RC/GYvUdRLpo90sjSr3Il3GIF6eRUcbYk9QpuKF+c+w9ZEmqji0+8K0Mjtv08yWVeBVoyKL4kbgfHA2cYxgTa3S7wCh2uh3I1XtNEcj3UgkEWOCeQeciPTZpFI6jMrHchHbhZEAR0k5VpGJYlavdQHgeb1sYE2o0u543uu0Sarzasny83kC6qQalY5HJ3BiVMZEagC12SFRvkPFjceA3ArNjMyPpsm8f2mbuRoxdAYwHDEtQZ1IDIoagNoPAstzYaeMYwJtdpd4BiOx05RqsA1XK2NykcEWDXgg0RE3TJpFrqMysQ8bDtwlEAjkSWtrSMSxKVe6gKoeb1sYE8+l3SRvddu+K87hXyyjGMBkuu0pcAwNskSyjbdwBPFMtjcp8EWDXgg0RVjAyJelzSLXUZlYiSNx24SiARSJNW1pGJZilXuoCqHm75tLukjkuu2G4rzuAHn28ZRjAYxjAl12kLgNA2yRL2MV3AE+Qy2NymhYsH4EGiI5elyyJXUJlZhJG47cJRAIpUmra0jHcdlE7vFceb1sYE0ul3SpJddsMKrzu2+/tW398hLTpPF3JN4mLhowECxqFLK6nbuaiEQ2eTLdKBWa+ZGh0GpSUvqZoZFYmwNNIr7ediK5nIUCx93mj7m8DXyTXaQvTadtkiXscruAurDLY3KaFix44IIByvGBlSdNlkSuoTKzCSN/REUQCKRJa2s7HcdtE7vhx5uyXS3Kkt/YV1qvO8xm79q2fvlOMDHLzpqIhJJ3BNv3RgIFiVVsOrbdzU2xDZ5Mu6lA25sZk6DQalJS+qmhkVibrTSK+3nYoYzkKFsfd559zea2AyTXaQvTadgkqAhHK7gLrcrLY3Idq2LHgcgi8rxgZZ6dK6ga+VWYOjeiIogEbiQAKXY2aond8OMqk0dzpNf93G6VXne0TXftXa/wB35ZVjAxdFq5f7UYp3J+rLspjKqhtBGIXKjujazbzZo7OE3bc2sydP0l98Z103eWA7orjCuGKNGzSOpqQ7XcClUeo2GNEa2AxjGAxjGAxjGAxjGAxjGAxjGAxjGAxjGAxjGAxjGAxjGAxjGAxjGAxjGAxjGAxjGAxjGAxjGAzGTVSDVBJXYhgSVMRWJQOU7chQb5D7jceA3C5s5lr0py1a2XvRKxZVaMbrO7h3Bp0AYgDaDQFlubCnWa4IF7Y3s5pVDAWQNx5PAoDMDrn8QSqsjaBaCaXUSE2h2yxbQBX3qPHwO78s1Nf0GJ0C6VIUKMXUNArR7iNhLRgru9P5g8DnJNb/AA2XTtwSLGrQywuOx5EwFlArgR7WUGqNjjzzgVanrnav+2xsnAb7Smk3pHI7EGkVBIGbngBj7Y1XVfr1h09+l0DtQKnekzdu/ZwERiPNSIfvZ16po1Yl51Mi9p4mjAX1iQpu+0QPC/vnDp3RdioZW+s7vekbyXbYY+Tx4XaL/wDAYFvUYpGFQymBQCS6qhbjwB3FZa83xf6Y6VqS8UbTkbmUE+OeODXtY5r2vOPWdDNLtGkkjRRyyyQPIH8bb2ypwOeOb4+HPeDQLayapImmA5kWIKSaokWWKiuPtHj3wOWu6iY5FjijaQsjPYZQAFKg2SfPq449jk6dfXaGnRkDqrR2Vtw7IiDg+li0iDk/e8jnLZtFuk7l19W0dV+Iqb/2/vkOo/h5JERNQdypEsf2RyUaORHo2DTRqaIIPg2MDlqutSb4Y4E9ZlAkTeh9DRzMhDeKLRn8/QR+vrp3WXKRHVxt9baq1r6mVXf7I8AiNq+XxzzD0B1VDE8KyrIJCU0u2I0rx7REslj0uTZcm/ypRYnSwqwAMT/Z2L+B6vRIleeP7y/lgcOpdZqAvpPtNA8qng7dqgjd8zXyOeOndZYrEdchUS2oe15ZVdz6V8DbGxHy+OcdF0Pck5lLJ30McYO0mKI7mAIU1e+R/B+ysY8qSb/ogbIEZrEDE+PtXHJER544kv5YHlOtA+UPqXenqUl0G3caB4IDA0c9fTAKltKjOtkBrCqdtiQlj9kAgjnyQa45yXRfw92gw07Rp6diGPTqjBPTu3EH1yUODQAJvac+6joBoDROgVCSiTRGVF3G243qTyLXn07mHggKDRfxEJwh6ZGZt4Y2skewbHML+q/V6lNEcEC87fTilQ0ClhsEjepQUVrINE+o+luB8M+9I6P2DbSGQnuWSoF9yV5z444318skf+GFpNpjJWNYnZ9OrsVXdt2En6trY8ncPywN6NwwBTkEWP0PjPWfFWgAvtxn3AYxjAYxjAYxjAYxj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2634907" y="2978957"/>
            <a:ext cx="4778604" cy="900578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8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88" y="2960470"/>
            <a:ext cx="4995643" cy="2208958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Les alcools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Nomenclature</a:t>
            </a:r>
          </a:p>
          <a:p>
            <a:pPr algn="just"/>
            <a:r>
              <a:rPr lang="fr-FR" sz="2000" b="1" i="1" dirty="0" smtClean="0"/>
              <a:t>2. </a:t>
            </a:r>
            <a:r>
              <a:rPr lang="fr-FR" sz="2000" i="1" dirty="0" smtClean="0"/>
              <a:t>Numéroter cette chaîne carbonée de telle sorte que l’atome de carbone qui porte le groupe –OH ait le plus</a:t>
            </a:r>
            <a:r>
              <a:rPr lang="fr-FR" sz="2000" b="1" i="1" dirty="0" smtClean="0"/>
              <a:t> petit </a:t>
            </a:r>
            <a:r>
              <a:rPr lang="fr-FR" sz="2000" i="1" dirty="0" smtClean="0"/>
              <a:t>numéro.</a:t>
            </a:r>
            <a:endParaRPr lang="fr-FR" sz="2000" b="1" i="1" dirty="0" smtClean="0"/>
          </a:p>
        </p:txBody>
      </p:sp>
      <p:sp>
        <p:nvSpPr>
          <p:cNvPr id="3" name="AutoShape 2" descr="data:image/jpeg;base64,/9j/4AAQSkZJRgABAQAAAQABAAD/2wCEAAkGBxISEhUTBxQVEhUSGCEYGRgXERMcGxccHB0YFhQZGhoYHCgkGBomGxcWIjItMSk3LzEvGB8zRDMsNygtMTABCgoKBQUFDgUFDisZExkrKysrKysrKysrKysrKysrKysrKysrKysrKysrKysrKysrKysrKysrKysrKysrKysrK//AABEIAF8A/QMBIgACEQEDEQH/xAAbAAEBAQEBAQEBAAAAAAAAAAAABAUDAgEHBv/EADgQAAICAQMDAgIIAwgDAAAAAAECAxEABBIhBRMxIkFRgRUjMkJSYXGhBpTTFDM0c5GisbJicoL/xAAUAQEAAAAAAAAAAAAAAAAAAAAA/8QAFBEBAAAAAAAAAAAAAAAAAAAAAP/aAAwDAQACEQMRAD8A/ccYxgMYxgMYxgRdQnYFI9OdrSkjdV7QAWYge7UKHtZvmqMPUZptNHveTurviBLRjeA0saOAI1AYFGNcWCPvWNulrtKXAMTbHTlGqwDVcrY3KRwRYNeCDRyF+mTSLXUJkYiSNx24CigRyJLRVpGJY7KvdQBHHmw+r1hXmij02+m3Ft0Mq+BYouo981smn0u6SN7rt7uK87hXn2yGLVSDUiOVr3Akr2yEUCtmxyo3tzzyffgYGvkXUJ2tI9OdrSk+qgdoUWxAPlvYXwLs3VG3JddpS4BgbZIllGK7gCRRDLY3KfcWD8CDRwPmjhlQkTyd1SLBZVDA/D0AArX5WCD5vivI9BBMLPUJVkPgCOIxqB/6s7ktfvuqq4HJMrPMk0XdfcJSwMYVdqKFLBg1biRSg88l7oVWByg62BNqY9Xv+qlCptglb0mGGTkopF7nb9su6LqjLBHJJ5db8EfsfGfdFou2877r78gkqq21FFFXnn+6v/6r2vMvUiWEQwaYzbVVizxwo3ggKPUCB9on48YH9BjOOjYFFKv3LA9XHq/PgAftnbAYxjAYxjAYxjAYxjAYxjAYxjAYxjAYxjAYxjAYxjA+MazjodSJY0kjBAkUOAasBgGANe/OdZPB/TIP4d/wmn/yY/8AouBo5mRdOk3qdXN3UjYugMYDhjuHqcGmUByAAoPAsseTp4wGeXagSfYXnrOeo+w36H/jA86ScSRpIgIDqGAPkAgEX/rmdo9BqVmMmpmhdWJ4GlkDhOdiK5nIFcWdvNHxfFXQ/wDDQf5Sf9RluAyXWwytR0MgjI4O6MupHv6QykN8DfueDlWMDjo9MI0VIrpBQvz887YxgMYxgMYxgMYxgMYxgMYxgMYxgMYxgMZF1HUMDHHAdrTMVDUDtpWdjR8mlNe1kefGRa+SbTRl3lMq7k5aNd63IiuAsSAOCpNcbgR96wFDaxmP9Mh5oY9N3BvLbt+nmQEBGIoyIBdgfnmtI4UFmugL4BJ454A5J/TA9YzM+nYfwz/yWr/p56j61ExCqJrYgC9JqQOeBZMdAfmeMDQYWDk3S9MYoYo3IJjjVCR4JVQpI/0zx1GdgUjgO1pSRuoHaACzEA8FqFC+LNm6owdRlm00e9pTKvciFtGu8BpY0kUCJAHBRjXG4H8VgKG5jMV+uKZY1hEoUh2bdpZ1sKt+ncg3G/Ycn4Z3+nYfwz/yWr/p4GnniVbUge4rIYutRMQqia2IAvSakDngWTHQH5njOnUZmtItOdjS366B2BRbEA8Fq4F8AmyDVEOvT4DHFHG5soiqSPBoAH/jKMwuqTTaWLe0plXuwi2jUuA80ccihYkAYFGNcbgfjYr23XFMqLCJQu12bdpZ1JChSNu5BuPPgcn4YG1jMz6dh/DP/Jav+nnqLrMTMFQTWxoXpNSBz8S0YAH5nA0cZD1CdtyRac7Glv10DsVa3EA8FuQBfA8m62mDquom0sW9pGlHdhWzGC4DzRxyKFiQBgUY1QsH48UG7jMU9cUzIsQlC9uR23aWdSduytu5AWPqPA5Pwzv9Ow/hn/ktX/TwNPGZ8PWYmYKgmtjQvSalR8y0YAH6nPXUJ23JDpjsaUMd9A7FXbuKg8FzuAF8Dkm62kLsZh9U1Euli3vI0o7sK7jGC9PNHHIu2JAGG1jVCwfj7dIesiTUxxafuBWjkZt+nmSypiC0ZEH4zxgbGM8TShVLPdKLNKzH5KoJJ/QZn/TsP4Z/5LV/08DTxmfD1iJmCoJrY0L0upUfNmjAHzOfdfqG3pBpjsaVWbfQO1UKBtoNguTItWKHJN1RC/GYvUdRLpo90sjSr3Il3GIF6eRUcbYk9QpuKF+c+w9ZEmqji0+8K0Mjtv08yWVeBVoyKL4kbgfHA2cYxgTa3S7wCh2uh3I1XtNEcj3UgkEWOCeQeciPTZpFI6jMrHchHbhZEAR0k5VpGJYlavdQHgeb1sYE2o0u543uu0Sarzasny83kC6qQalY5HJ3BiVMZEagC12SFRvkPFjceA3ArNjMyPpsm8f2mbuRoxdAYwHDEtQZ1IDIoagNoPAstzYaeMYwJtdpd4BiOx05RqsA1XK2NykcEWDXgg0RE3TJpFrqMysQ8bDtwlEAjkSWtrSMSxKVe6gKoeb1sYE8+l3SRvddu+K87hXyyjGMBkuu0pcAwNskSyjbdwBPFMtjcp8EWDXgg0RVjAyJelzSLXUZlYiSNx24SiARSJNW1pGJZilXuoCqHm75tLukjkuu2G4rzuAHn28ZRjAYxjAl12kLgNA2yRL2MV3AE+Qy2NymhYsH4EGiI5elyyJXUJlZhJG47cJRAIpUmra0jHcdlE7vFceb1sYE0ul3SpJddsMKrzu2+/tW398hLTpPF3JN4mLhowECxqFLK6nbuaiEQ2eTLdKBWa+ZGh0GpSUvqZoZFYmwNNIr7ediK5nIUCx93mj7m8DXyTXaQvTadtkiXscruAurDLY3KaFix44IIByvGBlSdNlkSuoTKzCSN/REUQCKRJa2s7HcdtE7vhx5uyXS3Kkt/YV1qvO8xm79q2fvlOMDHLzpqIhJJ3BNv3RgIFiVVsOrbdzU2xDZ5Mu6lA25sZk6DQalJS+qmhkVibrTSK+3nYoYzkKFsfd559zea2AyTXaQvTadgkqAhHK7gLrcrLY3Idq2LHgcgi8rxgZZ6dK6ga+VWYOjeiIogEbiQAKXY2aond8OMqk0dzpNf93G6VXne0TXftXa/wB35ZVjAxdFq5f7UYp3J+rLspjKqhtBGIXKjujazbzZo7OE3bc2sydP0l98Z103eWA7orjCuGKNGzSOpqQ7XcClUeo2GNEa2AxjGAxjGAxjGAxjGAxjGAxjGAxjGAxjGAxjGAxjGAxjGAxjGAxjGAxjGAxjGAxjGAxjGAxjGAzGTVSDVBJXYhgSVMRWJQOU7chQb5D7jceA3C5s5lr0py1a2XvRKxZVaMbrO7h3Bp0AYgDaDQFlubCnWa4IF7Y3s5pVDAWQNx5PAoDMDrn8QSqsjaBaCaXUSE2h2yxbQBX3qPHwO78s1Nf0GJ0C6VIUKMXUNArR7iNhLRgru9P5g8DnJNb/AA2XTtwSLGrQywuOx5EwFlArgR7WUGqNjjzzgVanrnav+2xsnAb7Smk3pHI7EGkVBIGbngBj7Y1XVfr1h09+l0DtQKnekzdu/ZwERiPNSIfvZ16po1Yl51Mi9p4mjAX1iQpu+0QPC/vnDp3RdioZW+s7vekbyXbYY+Tx4XaL/wDAYFvUYpGFQymBQCS6qhbjwB3FZa83xf6Y6VqS8UbTkbmUE+OeODXtY5r2vOPWdDNLtGkkjRRyyyQPIH8bb2ypwOeOb4+HPeDQLayapImmA5kWIKSaokWWKiuPtHj3wOWu6iY5FjijaQsjPYZQAFKg2SfPq449jk6dfXaGnRkDqrR2Vtw7IiDg+li0iDk/e8jnLZtFuk7l19W0dV+Iqb/2/vkOo/h5JERNQdypEsf2RyUaORHo2DTRqaIIPg2MDlqutSb4Y4E9ZlAkTeh9DRzMhDeKLRn8/QR+vrp3WXKRHVxt9baq1r6mVXf7I8AiNq+XxzzD0B1VDE8KyrIJCU0u2I0rx7REslj0uTZcm/ypRYnSwqwAMT/Z2L+B6vRIleeP7y/lgcOpdZqAvpPtNA8qng7dqgjd8zXyOeOndZYrEdchUS2oe15ZVdz6V8DbGxHy+OcdF0Pck5lLJ30McYO0mKI7mAIU1e+R/B+ysY8qSb/ogbIEZrEDE+PtXHJER544kv5YHlOtA+UPqXenqUl0G3caB4IDA0c9fTAKltKjOtkBrCqdtiQlj9kAgjnyQa45yXRfw92gw07Rp6diGPTqjBPTu3EH1yUODQAJvac+6joBoDROgVCSiTRGVF3G243qTyLXn07mHggKDRfxEJwh6ZGZt4Y2skewbHML+q/V6lNEcEC87fTilQ0ClhsEjepQUVrINE+o+luB8M+9I6P2DbSGQnuWSoF9yV5z444318skf+GFpNpjJWNYnZ9OrsVXdt2En6trY8ncPywN6NwwBTkEWP0PjPWfFWgAvtxn3AYxjAYxjAYxjAYxj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347864" y="284887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>
                <a:solidFill>
                  <a:srgbClr val="0070C0"/>
                </a:solidFill>
              </a:rPr>
              <a:t>1         </a:t>
            </a:r>
            <a:r>
              <a:rPr lang="fr-FR" sz="2000" b="1" i="1" dirty="0" smtClean="0">
                <a:solidFill>
                  <a:srgbClr val="0070C0"/>
                </a:solidFill>
              </a:rPr>
              <a:t>2 </a:t>
            </a:r>
            <a:r>
              <a:rPr lang="fr-FR" sz="2000" i="1" dirty="0" smtClean="0">
                <a:solidFill>
                  <a:srgbClr val="0070C0"/>
                </a:solidFill>
              </a:rPr>
              <a:t>               3             4</a:t>
            </a:r>
            <a:r>
              <a:rPr lang="fr-FR" sz="2000" b="1" i="1" dirty="0" smtClean="0">
                <a:solidFill>
                  <a:srgbClr val="0070C0"/>
                </a:solidFill>
              </a:rPr>
              <a:t> </a:t>
            </a:r>
            <a:r>
              <a:rPr lang="fr-FR" sz="2000" i="1" dirty="0" smtClean="0">
                <a:solidFill>
                  <a:srgbClr val="0070C0"/>
                </a:solidFill>
              </a:rPr>
              <a:t>      </a:t>
            </a:r>
            <a:endParaRPr lang="fr-FR" sz="2000" i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47864" y="2467247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>
                <a:solidFill>
                  <a:srgbClr val="FFC000"/>
                </a:solidFill>
              </a:rPr>
              <a:t>4         </a:t>
            </a:r>
            <a:r>
              <a:rPr lang="fr-FR" sz="2000" b="1" i="1" dirty="0" smtClean="0">
                <a:solidFill>
                  <a:srgbClr val="FFC000"/>
                </a:solidFill>
              </a:rPr>
              <a:t>3</a:t>
            </a:r>
            <a:r>
              <a:rPr lang="fr-FR" sz="2000" i="1" dirty="0" smtClean="0">
                <a:solidFill>
                  <a:srgbClr val="FFC000"/>
                </a:solidFill>
              </a:rPr>
              <a:t>                2             1</a:t>
            </a:r>
            <a:r>
              <a:rPr lang="fr-FR" sz="2000" b="1" i="1" dirty="0" smtClean="0">
                <a:solidFill>
                  <a:srgbClr val="FFC000"/>
                </a:solidFill>
              </a:rPr>
              <a:t> </a:t>
            </a:r>
            <a:r>
              <a:rPr lang="fr-FR" sz="2000" i="1" dirty="0" smtClean="0">
                <a:solidFill>
                  <a:srgbClr val="FFC000"/>
                </a:solidFill>
              </a:rPr>
              <a:t>      </a:t>
            </a:r>
            <a:endParaRPr lang="fr-FR" sz="2000" i="1" dirty="0">
              <a:solidFill>
                <a:srgbClr val="FFC000"/>
              </a:solidFill>
            </a:endParaRPr>
          </a:p>
        </p:txBody>
      </p:sp>
      <p:sp>
        <p:nvSpPr>
          <p:cNvPr id="12" name="Flèche gauche 11"/>
          <p:cNvSpPr/>
          <p:nvPr/>
        </p:nvSpPr>
        <p:spPr>
          <a:xfrm>
            <a:off x="7018650" y="2808813"/>
            <a:ext cx="1986162" cy="525850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Meilleure numérotation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558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0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88" y="2960470"/>
            <a:ext cx="4995643" cy="2208958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Les alcools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Nomenclature</a:t>
            </a:r>
          </a:p>
          <a:p>
            <a:pPr algn="just"/>
            <a:r>
              <a:rPr lang="fr-FR" sz="2000" b="1" i="1" dirty="0"/>
              <a:t>3</a:t>
            </a:r>
            <a:r>
              <a:rPr lang="fr-FR" sz="2000" b="1" i="1" dirty="0" smtClean="0"/>
              <a:t>. </a:t>
            </a:r>
            <a:r>
              <a:rPr lang="fr-FR" sz="2000" i="1" dirty="0" smtClean="0"/>
              <a:t>Nommer l’alcool en suivant les mêmes règles que pour les alcanes, en substituant le </a:t>
            </a:r>
            <a:r>
              <a:rPr lang="fr-FR" sz="2000" b="1" i="1" dirty="0" smtClean="0"/>
              <a:t>–e </a:t>
            </a:r>
            <a:r>
              <a:rPr lang="fr-FR" sz="2000" i="1" dirty="0" smtClean="0"/>
              <a:t>final par la terminaison </a:t>
            </a:r>
            <a:r>
              <a:rPr lang="fr-FR" sz="2000" b="1" i="1" dirty="0" smtClean="0"/>
              <a:t>–</a:t>
            </a:r>
            <a:r>
              <a:rPr lang="fr-FR" sz="2000" b="1" i="1" dirty="0" err="1" smtClean="0"/>
              <a:t>ol</a:t>
            </a:r>
            <a:r>
              <a:rPr lang="fr-FR" sz="2000" b="1" i="1" dirty="0"/>
              <a:t> </a:t>
            </a:r>
            <a:r>
              <a:rPr lang="fr-FR" sz="2000" i="1" dirty="0" smtClean="0"/>
              <a:t>précédée du numéro du groupe hydroxyle.</a:t>
            </a:r>
            <a:endParaRPr lang="fr-FR" sz="2000" b="1" i="1" dirty="0" smtClean="0"/>
          </a:p>
        </p:txBody>
      </p:sp>
      <p:sp>
        <p:nvSpPr>
          <p:cNvPr id="3" name="AutoShape 2" descr="data:image/jpeg;base64,/9j/4AAQSkZJRgABAQAAAQABAAD/2wCEAAkGBxISEhUTBxQVEhUSGCEYGRgXERMcGxccHB0YFhQZGhoYHCgkGBomGxcWIjItMSk3LzEvGB8zRDMsNygtMTABCgoKBQUFDgUFDisZExkrKysrKysrKysrKysrKysrKysrKysrKysrKysrKysrKysrKysrKysrKysrKysrKysrK//AABEIAF8A/QMBIgACEQEDEQH/xAAbAAEBAQEBAQEBAAAAAAAAAAAABAUDAgEHBv/EADgQAAICAQMDAgIIAwgDAAAAAAECAxEABBIhBRMxIkFRgRUjMkJSYXGhBpTTFDM0c5GisbJicoL/xAAUAQEAAAAAAAAAAAAAAAAAAAAA/8QAFBEBAAAAAAAAAAAAAAAAAAAAAP/aAAwDAQACEQMRAD8A/ccYxgMYxgMYxgRdQnYFI9OdrSkjdV7QAWYge7UKHtZvmqMPUZptNHveTurviBLRjeA0saOAI1AYFGNcWCPvWNulrtKXAMTbHTlGqwDVcrY3KRwRYNeCDRyF+mTSLXUJkYiSNx24CigRyJLRVpGJY7KvdQBHHmw+r1hXmij02+m3Ft0Mq+BYouo981smn0u6SN7rt7uK87hXn2yGLVSDUiOVr3Akr2yEUCtmxyo3tzzyffgYGvkXUJ2tI9OdrSk+qgdoUWxAPlvYXwLs3VG3JddpS4BgbZIllGK7gCRRDLY3KfcWD8CDRwPmjhlQkTyd1SLBZVDA/D0AArX5WCD5vivI9BBMLPUJVkPgCOIxqB/6s7ktfvuqq4HJMrPMk0XdfcJSwMYVdqKFLBg1biRSg88l7oVWByg62BNqY9Xv+qlCptglb0mGGTkopF7nb9su6LqjLBHJJ5db8EfsfGfdFou2877r78gkqq21FFFXnn+6v/6r2vMvUiWEQwaYzbVVizxwo3ggKPUCB9on48YH9BjOOjYFFKv3LA9XHq/PgAftnbAYxjAYxjAYxjAYxjAYxjAYxjAYxjAYxjAYxjAYxjA+MazjodSJY0kjBAkUOAasBgGANe/OdZPB/TIP4d/wmn/yY/8AouBo5mRdOk3qdXN3UjYugMYDhjuHqcGmUByAAoPAsseTp4wGeXagSfYXnrOeo+w36H/jA86ScSRpIgIDqGAPkAgEX/rmdo9BqVmMmpmhdWJ4GlkDhOdiK5nIFcWdvNHxfFXQ/wDDQf5Sf9RluAyXWwytR0MgjI4O6MupHv6QykN8DfueDlWMDjo9MI0VIrpBQvz887YxgMYxgMYxgMYxgMYxgMYxgMYxgMYxgMZF1HUMDHHAdrTMVDUDtpWdjR8mlNe1kefGRa+SbTRl3lMq7k5aNd63IiuAsSAOCpNcbgR96wFDaxmP9Mh5oY9N3BvLbt+nmQEBGIoyIBdgfnmtI4UFmugL4BJ454A5J/TA9YzM+nYfwz/yWr/p56j61ExCqJrYgC9JqQOeBZMdAfmeMDQYWDk3S9MYoYo3IJjjVCR4JVQpI/0zx1GdgUjgO1pSRuoHaACzEA8FqFC+LNm6owdRlm00e9pTKvciFtGu8BpY0kUCJAHBRjXG4H8VgKG5jMV+uKZY1hEoUh2bdpZ1sKt+ncg3G/Ycn4Z3+nYfwz/yWr/p4GnniVbUge4rIYutRMQqia2IAvSakDngWTHQH5njOnUZmtItOdjS366B2BRbEA8Fq4F8AmyDVEOvT4DHFHG5soiqSPBoAH/jKMwuqTTaWLe0plXuwi2jUuA80ccihYkAYFGNcbgfjYr23XFMqLCJQu12bdpZ1JChSNu5BuPPgcn4YG1jMz6dh/DP/Jav+nnqLrMTMFQTWxoXpNSBz8S0YAH5nA0cZD1CdtyRac7Glv10DsVa3EA8FuQBfA8m62mDquom0sW9pGlHdhWzGC4DzRxyKFiQBgUY1QsH48UG7jMU9cUzIsQlC9uR23aWdSduytu5AWPqPA5Pwzv9Ow/hn/ktX/TwNPGZ8PWYmYKgmtjQvSalR8y0YAH6nPXUJ23JDpjsaUMd9A7FXbuKg8FzuAF8Dkm62kLsZh9U1Euli3vI0o7sK7jGC9PNHHIu2JAGG1jVCwfj7dIesiTUxxafuBWjkZt+nmSypiC0ZEH4zxgbGM8TShVLPdKLNKzH5KoJJ/QZn/TsP4Z/5LV/08DTxmfD1iJmCoJrY0L0upUfNmjAHzOfdfqG3pBpjsaVWbfQO1UKBtoNguTItWKHJN1RC/GYvUdRLpo90sjSr3Il3GIF6eRUcbYk9QpuKF+c+w9ZEmqji0+8K0Mjtv08yWVeBVoyKL4kbgfHA2cYxgTa3S7wCh2uh3I1XtNEcj3UgkEWOCeQeciPTZpFI6jMrHchHbhZEAR0k5VpGJYlavdQHgeb1sYE2o0u543uu0Sarzasny83kC6qQalY5HJ3BiVMZEagC12SFRvkPFjceA3ArNjMyPpsm8f2mbuRoxdAYwHDEtQZ1IDIoagNoPAstzYaeMYwJtdpd4BiOx05RqsA1XK2NykcEWDXgg0RE3TJpFrqMysQ8bDtwlEAjkSWtrSMSxKVe6gKoeb1sYE8+l3SRvddu+K87hXyyjGMBkuu0pcAwNskSyjbdwBPFMtjcp8EWDXgg0RVjAyJelzSLXUZlYiSNx24SiARSJNW1pGJZilXuoCqHm75tLukjkuu2G4rzuAHn28ZRjAYxjAl12kLgNA2yRL2MV3AE+Qy2NymhYsH4EGiI5elyyJXUJlZhJG47cJRAIpUmra0jHcdlE7vFceb1sYE0ul3SpJddsMKrzu2+/tW398hLTpPF3JN4mLhowECxqFLK6nbuaiEQ2eTLdKBWa+ZGh0GpSUvqZoZFYmwNNIr7ediK5nIUCx93mj7m8DXyTXaQvTadtkiXscruAurDLY3KaFix44IIByvGBlSdNlkSuoTKzCSN/REUQCKRJa2s7HcdtE7vhx5uyXS3Kkt/YV1qvO8xm79q2fvlOMDHLzpqIhJJ3BNv3RgIFiVVsOrbdzU2xDZ5Mu6lA25sZk6DQalJS+qmhkVibrTSK+3nYoYzkKFsfd559zea2AyTXaQvTadgkqAhHK7gLrcrLY3Idq2LHgcgi8rxgZZ6dK6ga+VWYOjeiIogEbiQAKXY2aond8OMqk0dzpNf93G6VXne0TXftXa/wB35ZVjAxdFq5f7UYp3J+rLspjKqhtBGIXKjujazbzZo7OE3bc2sydP0l98Z103eWA7orjCuGKNGzSOpqQ7XcClUeo2GNEa2AxjGAxjGAxjGAxjGAxjGAxjGAxjGAxjGAxjGAxjGAxjGAxjGAxjGAxjGAxjGAxjGAxjGAxjGAzGTVSDVBJXYhgSVMRWJQOU7chQb5D7jceA3C5s5lr0py1a2XvRKxZVaMbrO7h3Bp0AYgDaDQFlubCnWa4IF7Y3s5pVDAWQNx5PAoDMDrn8QSqsjaBaCaXUSE2h2yxbQBX3qPHwO78s1Nf0GJ0C6VIUKMXUNArR7iNhLRgru9P5g8DnJNb/AA2XTtwSLGrQywuOx5EwFlArgR7WUGqNjjzzgVanrnav+2xsnAb7Smk3pHI7EGkVBIGbngBj7Y1XVfr1h09+l0DtQKnekzdu/ZwERiPNSIfvZ16po1Yl51Mi9p4mjAX1iQpu+0QPC/vnDp3RdioZW+s7vekbyXbYY+Tx4XaL/wDAYFvUYpGFQymBQCS6qhbjwB3FZa83xf6Y6VqS8UbTkbmUE+OeODXtY5r2vOPWdDNLtGkkjRRyyyQPIH8bb2ypwOeOb4+HPeDQLayapImmA5kWIKSaokWWKiuPtHj3wOWu6iY5FjijaQsjPYZQAFKg2SfPq449jk6dfXaGnRkDqrR2Vtw7IiDg+li0iDk/e8jnLZtFuk7l19W0dV+Iqb/2/vkOo/h5JERNQdypEsf2RyUaORHo2DTRqaIIPg2MDlqutSb4Y4E9ZlAkTeh9DRzMhDeKLRn8/QR+vrp3WXKRHVxt9baq1r6mVXf7I8AiNq+XxzzD0B1VDE8KyrIJCU0u2I0rx7REslj0uTZcm/ypRYnSwqwAMT/Z2L+B6vRIleeP7y/lgcOpdZqAvpPtNA8qng7dqgjd8zXyOeOndZYrEdchUS2oe15ZVdz6V8DbGxHy+OcdF0Pck5lLJ30McYO0mKI7mAIU1e+R/B+ysY8qSb/ogbIEZrEDE+PtXHJER544kv5YHlOtA+UPqXenqUl0G3caB4IDA0c9fTAKltKjOtkBrCqdtiQlj9kAgjnyQa45yXRfw92gw07Rp6diGPTqjBPTu3EH1yUODQAJvac+6joBoDROgVCSiTRGVF3G243qTyLXn07mHggKDRfxEJwh6ZGZt4Y2skewbHML+q/V6lNEcEC87fTilQ0ClhsEjepQUVrINE+o+luB8M+9I6P2DbSGQnuWSoF9yV5z444318skf+GFpNpjJWNYnZ9OrsVXdt2En6trY8ncPywN6NwwBTkEWP0PjPWfFWgAvtxn3AYxjAYxjAYxjAYxj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63969" y="5245169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3-méthylbutan-2-ol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29489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778" y="3154815"/>
            <a:ext cx="5447106" cy="3168749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Les alcools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Nomenclature</a:t>
            </a:r>
            <a:endParaRPr lang="fr-FR" sz="2000" b="1" i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Nommer les alcools suivants :</a:t>
            </a:r>
            <a:endParaRPr lang="fr-FR" sz="2000" b="1" i="1" dirty="0" smtClean="0"/>
          </a:p>
        </p:txBody>
      </p:sp>
      <p:sp>
        <p:nvSpPr>
          <p:cNvPr id="3" name="AutoShape 2" descr="data:image/jpeg;base64,/9j/4AAQSkZJRgABAQAAAQABAAD/2wCEAAkGBxISEhUTBxQVEhUSGCEYGRgXERMcGxccHB0YFhQZGhoYHCgkGBomGxcWIjItMSk3LzEvGB8zRDMsNygtMTABCgoKBQUFDgUFDisZExkrKysrKysrKysrKysrKysrKysrKysrKysrKysrKysrKysrKysrKysrKysrKysrKysrK//AABEIAF8A/QMBIgACEQEDEQH/xAAbAAEBAQEBAQEBAAAAAAAAAAAABAUDAgEHBv/EADgQAAICAQMDAgIIAwgDAAAAAAECAxEABBIhBRMxIkFRgRUjMkJSYXGhBpTTFDM0c5GisbJicoL/xAAUAQEAAAAAAAAAAAAAAAAAAAAA/8QAFBEBAAAAAAAAAAAAAAAAAAAAAP/aAAwDAQACEQMRAD8A/ccYxgMYxgMYxgRdQnYFI9OdrSkjdV7QAWYge7UKHtZvmqMPUZptNHveTurviBLRjeA0saOAI1AYFGNcWCPvWNulrtKXAMTbHTlGqwDVcrY3KRwRYNeCDRyF+mTSLXUJkYiSNx24CigRyJLRVpGJY7KvdQBHHmw+r1hXmij02+m3Ft0Mq+BYouo981smn0u6SN7rt7uK87hXn2yGLVSDUiOVr3Akr2yEUCtmxyo3tzzyffgYGvkXUJ2tI9OdrSk+qgdoUWxAPlvYXwLs3VG3JddpS4BgbZIllGK7gCRRDLY3KfcWD8CDRwPmjhlQkTyd1SLBZVDA/D0AArX5WCD5vivI9BBMLPUJVkPgCOIxqB/6s7ktfvuqq4HJMrPMk0XdfcJSwMYVdqKFLBg1biRSg88l7oVWByg62BNqY9Xv+qlCptglb0mGGTkopF7nb9su6LqjLBHJJ5db8EfsfGfdFou2877r78gkqq21FFFXnn+6v/6r2vMvUiWEQwaYzbVVizxwo3ggKPUCB9on48YH9BjOOjYFFKv3LA9XHq/PgAftnbAYxjAYxjAYxjAYxjAYxjAYxjAYxjAYxjAYxjAYxjA+MazjodSJY0kjBAkUOAasBgGANe/OdZPB/TIP4d/wmn/yY/8AouBo5mRdOk3qdXN3UjYugMYDhjuHqcGmUByAAoPAsseTp4wGeXagSfYXnrOeo+w36H/jA86ScSRpIgIDqGAPkAgEX/rmdo9BqVmMmpmhdWJ4GlkDhOdiK5nIFcWdvNHxfFXQ/wDDQf5Sf9RluAyXWwytR0MgjI4O6MupHv6QykN8DfueDlWMDjo9MI0VIrpBQvz887YxgMYxgMYxgMYxgMYxgMYxgMYxgMYxgMZF1HUMDHHAdrTMVDUDtpWdjR8mlNe1kefGRa+SbTRl3lMq7k5aNd63IiuAsSAOCpNcbgR96wFDaxmP9Mh5oY9N3BvLbt+nmQEBGIoyIBdgfnmtI4UFmugL4BJ454A5J/TA9YzM+nYfwz/yWr/p56j61ExCqJrYgC9JqQOeBZMdAfmeMDQYWDk3S9MYoYo3IJjjVCR4JVQpI/0zx1GdgUjgO1pSRuoHaACzEA8FqFC+LNm6owdRlm00e9pTKvciFtGu8BpY0kUCJAHBRjXG4H8VgKG5jMV+uKZY1hEoUh2bdpZ1sKt+ncg3G/Ycn4Z3+nYfwz/yWr/p4GnniVbUge4rIYutRMQqia2IAvSakDngWTHQH5njOnUZmtItOdjS366B2BRbEA8Fq4F8AmyDVEOvT4DHFHG5soiqSPBoAH/jKMwuqTTaWLe0plXuwi2jUuA80ccihYkAYFGNcbgfjYr23XFMqLCJQu12bdpZ1JChSNu5BuPPgcn4YG1jMz6dh/DP/Jav+nnqLrMTMFQTWxoXpNSBz8S0YAH5nA0cZD1CdtyRac7Glv10DsVa3EA8FuQBfA8m62mDquom0sW9pGlHdhWzGC4DzRxyKFiQBgUY1QsH48UG7jMU9cUzIsQlC9uR23aWdSduytu5AWPqPA5Pwzv9Ow/hn/ktX/TwNPGZ8PWYmYKgmtjQvSalR8y0YAH6nPXUJ23JDpjsaUMd9A7FXbuKg8FzuAF8Dkm62kLsZh9U1Euli3vI0o7sK7jGC9PNHHIu2JAGG1jVCwfj7dIesiTUxxafuBWjkZt+nmSypiC0ZEH4zxgbGM8TShVLPdKLNKzH5KoJJ/QZn/TsP4Z/5LV/08DTxmfD1iJmCoJrY0L0upUfNmjAHzOfdfqG3pBpjsaVWbfQO1UKBtoNguTItWKHJN1RC/GYvUdRLpo90sjSr3Il3GIF6eRUcbYk9QpuKF+c+w9ZEmqji0+8K0Mjtv08yWVeBVoyKL4kbgfHA2cYxgTa3S7wCh2uh3I1XtNEcj3UgkEWOCeQeciPTZpFI6jMrHchHbhZEAR0k5VpGJYlavdQHgeb1sYE2o0u543uu0Sarzasny83kC6qQalY5HJ3BiVMZEagC12SFRvkPFjceA3ArNjMyPpsm8f2mbuRoxdAYwHDEtQZ1IDIoagNoPAstzYaeMYwJtdpd4BiOx05RqsA1XK2NykcEWDXgg0RE3TJpFrqMysQ8bDtwlEAjkSWtrSMSxKVe6gKoeb1sYE8+l3SRvddu+K87hXyyjGMBkuu0pcAwNskSyjbdwBPFMtjcp8EWDXgg0RVjAyJelzSLXUZlYiSNx24SiARSJNW1pGJZilXuoCqHm75tLukjkuu2G4rzuAHn28ZRjAYxjAl12kLgNA2yRL2MV3AE+Qy2NymhYsH4EGiI5elyyJXUJlZhJG47cJRAIpUmra0jHcdlE7vFceb1sYE0ul3SpJddsMKrzu2+/tW398hLTpPF3JN4mLhowECxqFLK6nbuaiEQ2eTLdKBWa+ZGh0GpSUvqZoZFYmwNNIr7ediK5nIUCx93mj7m8DXyTXaQvTadtkiXscruAurDLY3KaFix44IIByvGBlSdNlkSuoTKzCSN/REUQCKRJa2s7HcdtE7vhx5uyXS3Kkt/YV1qvO8xm79q2fvlOMDHLzpqIhJJ3BNv3RgIFiVVsOrbdzU2xDZ5Mu6lA25sZk6DQalJS+qmhkVibrTSK+3nYoYzkKFsfd559zea2AyTXaQvTadgkqAhHK7gLrcrLY3Idq2LHgcgi8rxgZZ6dK6ga+VWYOjeiIogEbiQAKXY2aond8OMqk0dzpNf93G6VXne0TXftXa/wB35ZVjAxdFq5f7UYp3J+rLspjKqhtBGIXKjujazbzZo7OE3bc2sydP0l98Z103eWA7orjCuGKNGzSOpqQ7XcClUeo2GNEa2AxjGAxjGAxjGAxjGAxjGAxjGAxjGAxjGAxjGAxjGAxjGAxjGAxjGAxjGAxjGAxjGAxjGAxjGAzGTVSDVBJXYhgSVMRWJQOU7chQb5D7jceA3C5s5lr0py1a2XvRKxZVaMbrO7h3Bp0AYgDaDQFlubCnWa4IF7Y3s5pVDAWQNx5PAoDMDrn8QSqsjaBaCaXUSE2h2yxbQBX3qPHwO78s1Nf0GJ0C6VIUKMXUNArR7iNhLRgru9P5g8DnJNb/AA2XTtwSLGrQywuOx5EwFlArgR7WUGqNjjzzgVanrnav+2xsnAb7Smk3pHI7EGkVBIGbngBj7Y1XVfr1h09+l0DtQKnekzdu/ZwERiPNSIfvZ16po1Yl51Mi9p4mjAX1iQpu+0QPC/vnDp3RdioZW+s7vekbyXbYY+Tx4XaL/wDAYFvUYpGFQymBQCS6qhbjwB3FZa83xf6Y6VqS8UbTkbmUE+OeODXtY5r2vOPWdDNLtGkkjRRyyyQPIH8bb2ypwOeOb4+HPeDQLayapImmA5kWIKSaokWWKiuPtHj3wOWu6iY5FjijaQsjPYZQAFKg2SfPq449jk6dfXaGnRkDqrR2Vtw7IiDg+li0iDk/e8jnLZtFuk7l19W0dV+Iqb/2/vkOo/h5JERNQdypEsf2RyUaORHo2DTRqaIIPg2MDlqutSb4Y4E9ZlAkTeh9DRzMhDeKLRn8/QR+vrp3WXKRHVxt9baq1r6mVXf7I8AiNq+XxzzD0B1VDE8KyrIJCU0u2I0rx7REslj0uTZcm/ypRYnSwqwAMT/Z2L+B6vRIleeP7y/lgcOpdZqAvpPtNA8qng7dqgjd8zXyOeOndZYrEdchUS2oe15ZVdz6V8DbGxHy+OcdF0Pck5lLJ30McYO0mKI7mAIU1e+R/B+ysY8qSb/ogbIEZrEDE+PtXHJER544kv5YHlOtA+UPqXenqUl0G3caB4IDA0c9fTAKltKjOtkBrCqdtiQlj9kAgjnyQa45yXRfw92gw07Rp6diGPTqjBPTu3EH1yUODQAJvac+6joBoDROgVCSiTRGVF3G243qTyLXn07mHggKDRfxEJwh6ZGZt4Y2skewbHML+q/V6lNEcEC87fTilQ0ClhsEjepQUVrINE+o+luB8M+9I6P2DbSGQnuWSoF9yV5z444318skf+GFpNpjJWNYnZ9OrsVXdt2En6trY8ncPywN6NwwBTkEWP0PjPWfFWgAvtxn3AYxjAYxjAYxjAYxj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88" y="2090227"/>
            <a:ext cx="5470643" cy="72313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288888" y="281335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méthanol</a:t>
            </a:r>
            <a:endParaRPr lang="fr-FR" sz="2000" b="1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409268" y="280406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éthanol</a:t>
            </a:r>
            <a:endParaRPr lang="fr-FR" sz="2000" b="1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893474" y="4364711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b</a:t>
            </a:r>
            <a:r>
              <a:rPr lang="fr-FR" sz="2000" b="1" i="1" dirty="0" smtClean="0"/>
              <a:t>utan-1-ol</a:t>
            </a:r>
            <a:endParaRPr lang="fr-FR" sz="2000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735711" y="42798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butan-2-ol</a:t>
            </a:r>
            <a:endParaRPr lang="fr-FR" sz="2000" b="1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027272" y="6244765"/>
            <a:ext cx="266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2-méthylpentan-3-ol</a:t>
            </a:r>
            <a:endParaRPr lang="fr-FR" sz="2000" b="1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370721" y="6244765"/>
            <a:ext cx="2616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2-méthylpentan-2-ol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353998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2" grpId="0"/>
      <p:bldP spid="13" grpId="0"/>
      <p:bldP spid="14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Alcanes et alcools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fr.topic-topos.com/image-bd/france/77/raffinerie-elf-antar-grandpuits-bailly-carro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6599544" cy="3312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Les alcools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43608" y="1052736"/>
            <a:ext cx="8100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Classe d’un alcool</a:t>
            </a:r>
          </a:p>
          <a:p>
            <a:pPr algn="just"/>
            <a:r>
              <a:rPr lang="fr-FR" sz="2000" i="1" dirty="0" smtClean="0"/>
              <a:t>La classe de l’alcool correspond au nombre de carbone auquel le carbone </a:t>
            </a:r>
            <a:r>
              <a:rPr lang="fr-FR" sz="2000" b="1" i="1" dirty="0" smtClean="0"/>
              <a:t>fonctionnel</a:t>
            </a:r>
            <a:r>
              <a:rPr lang="fr-FR" sz="2000" i="1" dirty="0" smtClean="0"/>
              <a:t> (porteur du groupe hydroxyle –OH) est lié. On distingue 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les alcools </a:t>
            </a:r>
            <a:r>
              <a:rPr lang="fr-FR" sz="2000" b="1" i="1" dirty="0" smtClean="0"/>
              <a:t>primaires</a:t>
            </a:r>
            <a:r>
              <a:rPr lang="fr-FR" sz="2000" i="1" dirty="0" smtClean="0"/>
              <a:t> : 1 seul atome de carbone est lié au carbone fonctionnel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/>
              <a:t>l</a:t>
            </a:r>
            <a:r>
              <a:rPr lang="fr-FR" sz="2000" i="1" dirty="0" smtClean="0"/>
              <a:t>es alcools </a:t>
            </a:r>
            <a:r>
              <a:rPr lang="fr-FR" sz="2000" b="1" i="1" dirty="0" smtClean="0"/>
              <a:t>secondaires</a:t>
            </a:r>
            <a:r>
              <a:rPr lang="fr-FR" sz="2000" i="1" dirty="0" smtClean="0"/>
              <a:t> : 2 atomes de carbone sont liés au carbone fonctionnel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/>
              <a:t>l</a:t>
            </a:r>
            <a:r>
              <a:rPr lang="fr-FR" sz="2000" i="1" dirty="0" smtClean="0"/>
              <a:t>es alcools </a:t>
            </a:r>
            <a:r>
              <a:rPr lang="fr-FR" sz="2000" b="1" i="1" dirty="0" smtClean="0"/>
              <a:t>tertiaires</a:t>
            </a:r>
            <a:r>
              <a:rPr lang="fr-FR" sz="2000" i="1" dirty="0"/>
              <a:t> </a:t>
            </a:r>
            <a:r>
              <a:rPr lang="fr-FR" sz="2000" i="1" dirty="0" smtClean="0"/>
              <a:t>: 3 atomes de carbone sont liés au carbone fonctionnel</a:t>
            </a:r>
          </a:p>
        </p:txBody>
      </p:sp>
      <p:sp>
        <p:nvSpPr>
          <p:cNvPr id="3" name="AutoShape 2" descr="data:image/jpeg;base64,/9j/4AAQSkZJRgABAQAAAQABAAD/2wCEAAkGBxISEhUTBxQVEhUSGCEYGRgXERMcGxccHB0YFhQZGhoYHCgkGBomGxcWIjItMSk3LzEvGB8zRDMsNygtMTABCgoKBQUFDgUFDisZExkrKysrKysrKysrKysrKysrKysrKysrKysrKysrKysrKysrKysrKysrKysrKysrKysrK//AABEIAF8A/QMBIgACEQEDEQH/xAAbAAEBAQEBAQEBAAAAAAAAAAAABAUDAgEHBv/EADgQAAICAQMDAgIIAwgDAAAAAAECAxEABBIhBRMxIkFRgRUjMkJSYXGhBpTTFDM0c5GisbJicoL/xAAUAQEAAAAAAAAAAAAAAAAAAAAA/8QAFBEBAAAAAAAAAAAAAAAAAAAAAP/aAAwDAQACEQMRAD8A/ccYxgMYxgMYxgRdQnYFI9OdrSkjdV7QAWYge7UKHtZvmqMPUZptNHveTurviBLRjeA0saOAI1AYFGNcWCPvWNulrtKXAMTbHTlGqwDVcrY3KRwRYNeCDRyF+mTSLXUJkYiSNx24CigRyJLRVpGJY7KvdQBHHmw+r1hXmij02+m3Ft0Mq+BYouo981smn0u6SN7rt7uK87hXn2yGLVSDUiOVr3Akr2yEUCtmxyo3tzzyffgYGvkXUJ2tI9OdrSk+qgdoUWxAPlvYXwLs3VG3JddpS4BgbZIllGK7gCRRDLY3KfcWD8CDRwPmjhlQkTyd1SLBZVDA/D0AArX5WCD5vivI9BBMLPUJVkPgCOIxqB/6s7ktfvuqq4HJMrPMk0XdfcJSwMYVdqKFLBg1biRSg88l7oVWByg62BNqY9Xv+qlCptglb0mGGTkopF7nb9su6LqjLBHJJ5db8EfsfGfdFou2877r78gkqq21FFFXnn+6v/6r2vMvUiWEQwaYzbVVizxwo3ggKPUCB9on48YH9BjOOjYFFKv3LA9XHq/PgAftnbAYxjAYxjAYxjAYxjAYxjAYxjAYxjAYxjAYxjAYxjA+MazjodSJY0kjBAkUOAasBgGANe/OdZPB/TIP4d/wmn/yY/8AouBo5mRdOk3qdXN3UjYugMYDhjuHqcGmUByAAoPAsseTp4wGeXagSfYXnrOeo+w36H/jA86ScSRpIgIDqGAPkAgEX/rmdo9BqVmMmpmhdWJ4GlkDhOdiK5nIFcWdvNHxfFXQ/wDDQf5Sf9RluAyXWwytR0MgjI4O6MupHv6QykN8DfueDlWMDjo9MI0VIrpBQvz887YxgMYxgMYxgMYxgMYxgMYxgMYxgMYxgMZF1HUMDHHAdrTMVDUDtpWdjR8mlNe1kefGRa+SbTRl3lMq7k5aNd63IiuAsSAOCpNcbgR96wFDaxmP9Mh5oY9N3BvLbt+nmQEBGIoyIBdgfnmtI4UFmugL4BJ454A5J/TA9YzM+nYfwz/yWr/p56j61ExCqJrYgC9JqQOeBZMdAfmeMDQYWDk3S9MYoYo3IJjjVCR4JVQpI/0zx1GdgUjgO1pSRuoHaACzEA8FqFC+LNm6owdRlm00e9pTKvciFtGu8BpY0kUCJAHBRjXG4H8VgKG5jMV+uKZY1hEoUh2bdpZ1sKt+ncg3G/Ycn4Z3+nYfwz/yWr/p4GnniVbUge4rIYutRMQqia2IAvSakDngWTHQH5njOnUZmtItOdjS366B2BRbEA8Fq4F8AmyDVEOvT4DHFHG5soiqSPBoAH/jKMwuqTTaWLe0plXuwi2jUuA80ccihYkAYFGNcbgfjYr23XFMqLCJQu12bdpZ1JChSNu5BuPPgcn4YG1jMz6dh/DP/Jav+nnqLrMTMFQTWxoXpNSBz8S0YAH5nA0cZD1CdtyRac7Glv10DsVa3EA8FuQBfA8m62mDquom0sW9pGlHdhWzGC4DzRxyKFiQBgUY1QsH48UG7jMU9cUzIsQlC9uR23aWdSduytu5AWPqPA5Pwzv9Ow/hn/ktX/TwNPGZ8PWYmYKgmtjQvSalR8y0YAH6nPXUJ23JDpjsaUMd9A7FXbuKg8FzuAF8Dkm62kLsZh9U1Euli3vI0o7sK7jGC9PNHHIu2JAGG1jVCwfj7dIesiTUxxafuBWjkZt+nmSypiC0ZEH4zxgbGM8TShVLPdKLNKzH5KoJJ/QZn/TsP4Z/5LV/08DTxmfD1iJmCoJrY0L0upUfNmjAHzOfdfqG3pBpjsaVWbfQO1UKBtoNguTItWKHJN1RC/GYvUdRLpo90sjSr3Il3GIF6eRUcbYk9QpuKF+c+w9ZEmqji0+8K0Mjtv08yWVeBVoyKL4kbgfHA2cYxgTa3S7wCh2uh3I1XtNEcj3UgkEWOCeQeciPTZpFI6jMrHchHbhZEAR0k5VpGJYlavdQHgeb1sYE2o0u543uu0Sarzasny83kC6qQalY5HJ3BiVMZEagC12SFRvkPFjceA3ArNjMyPpsm8f2mbuRoxdAYwHDEtQZ1IDIoagNoPAstzYaeMYwJtdpd4BiOx05RqsA1XK2NykcEWDXgg0RE3TJpFrqMysQ8bDtwlEAjkSWtrSMSxKVe6gKoeb1sYE8+l3SRvddu+K87hXyyjGMBkuu0pcAwNskSyjbdwBPFMtjcp8EWDXgg0RVjAyJelzSLXUZlYiSNx24SiARSJNW1pGJZilXuoCqHm75tLukjkuu2G4rzuAHn28ZRjAYxjAl12kLgNA2yRL2MV3AE+Qy2NymhYsH4EGiI5elyyJXUJlZhJG47cJRAIpUmra0jHcdlE7vFceb1sYE0ul3SpJddsMKrzu2+/tW398hLTpPF3JN4mLhowECxqFLK6nbuaiEQ2eTLdKBWa+ZGh0GpSUvqZoZFYmwNNIr7ediK5nIUCx93mj7m8DXyTXaQvTadtkiXscruAurDLY3KaFix44IIByvGBlSdNlkSuoTKzCSN/REUQCKRJa2s7HcdtE7vhx5uyXS3Kkt/YV1qvO8xm79q2fvlOMDHLzpqIhJJ3BNv3RgIFiVVsOrbdzU2xDZ5Mu6lA25sZk6DQalJS+qmhkVibrTSK+3nYoYzkKFsfd559zea2AyTXaQvTadgkqAhHK7gLrcrLY3Idq2LHgcgi8rxgZZ6dK6ga+VWYOjeiIogEbiQAKXY2aond8OMqk0dzpNf93G6VXne0TXftXa/wB35ZVjAxdFq5f7UYp3J+rLspjKqhtBGIXKjujazbzZo7OE3bc2sydP0l98Z103eWA7orjCuGKNGzSOpqQ7XcClUeo2GNEa2AxjGAxjGAxjGAxjGAxjGAxjGAxjGAxjGAxjGAxjGAxjGAxjGAxjGAxjGAxjGAxjGAxjGAxjGAzGTVSDVBJXYhgSVMRWJQOU7chQb5D7jceA3C5s5lr0py1a2XvRKxZVaMbrO7h3Bp0AYgDaDQFlubCnWa4IF7Y3s5pVDAWQNx5PAoDMDrn8QSqsjaBaCaXUSE2h2yxbQBX3qPHwO78s1Nf0GJ0C6VIUKMXUNArR7iNhLRgru9P5g8DnJNb/AA2XTtwSLGrQywuOx5EwFlArgR7WUGqNjjzzgVanrnav+2xsnAb7Smk3pHI7EGkVBIGbngBj7Y1XVfr1h09+l0DtQKnekzdu/ZwERiPNSIfvZ16po1Yl51Mi9p4mjAX1iQpu+0QPC/vnDp3RdioZW+s7vekbyXbYY+Tx4XaL/wDAYFvUYpGFQymBQCS6qhbjwB3FZa83xf6Y6VqS8UbTkbmUE+OeODXtY5r2vOPWdDNLtGkkjRRyyyQPIH8bb2ypwOeOb4+HPeDQLayapImmA5kWIKSaokWWKiuPtHj3wOWu6iY5FjijaQsjPYZQAFKg2SfPq449jk6dfXaGnRkDqrR2Vtw7IiDg+li0iDk/e8jnLZtFuk7l19W0dV+Iqb/2/vkOo/h5JERNQdypEsf2RyUaORHo2DTRqaIIPg2MDlqutSb4Y4E9ZlAkTeh9DRzMhDeKLRn8/QR+vrp3WXKRHVxt9baq1r6mVXf7I8AiNq+XxzzD0B1VDE8KyrIJCU0u2I0rx7REslj0uTZcm/ypRYnSwqwAMT/Z2L+B6vRIleeP7y/lgcOpdZqAvpPtNA8qng7dqgjd8zXyOeOndZYrEdchUS2oe15ZVdz6V8DbGxHy+OcdF0Pck5lLJ30McYO0mKI7mAIU1e+R/B+ysY8qSb/ogbIEZrEDE+PtXHJER544kv5YHlOtA+UPqXenqUl0G3caB4IDA0c9fTAKltKjOtkBrCqdtiQlj9kAgjnyQa45yXRfw92gw07Rp6diGPTqjBPTu3EH1yUODQAJvac+6joBoDROgVCSiTRGVF3G243qTyLXn07mHggKDRfxEJwh6ZGZt4Y2skewbHML+q/V6lNEcEC87fTilQ0ClhsEjepQUVrINE+o+luB8M+9I6P2DbSGQnuWSoF9yV5z444318skf+GFpNpjJWNYnZ9OrsVXdt2En6trY8ncPywN6NwwBTkEWP0PjPWfFWgAvtxn3AYxjAYxjAYxjAYxj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732" y="2986644"/>
            <a:ext cx="7064624" cy="14910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90462" y="450163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/>
              <a:t>éthanol</a:t>
            </a:r>
            <a:endParaRPr lang="fr-FR" sz="2000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1271802" y="5050199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>
                <a:solidFill>
                  <a:srgbClr val="FF0000"/>
                </a:solidFill>
              </a:rPr>
              <a:t>Alcool primaire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04050" y="4525526"/>
            <a:ext cx="2832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/>
              <a:t>3,3-diméthylbutan-2-ol</a:t>
            </a:r>
            <a:endParaRPr lang="fr-FR" sz="2000" b="1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803948" y="5050199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>
                <a:solidFill>
                  <a:srgbClr val="FF0000"/>
                </a:solidFill>
              </a:rPr>
              <a:t>Alcool secondaire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36094" y="4501634"/>
            <a:ext cx="278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/>
              <a:t>2-méthylpropan-2-ol</a:t>
            </a:r>
            <a:endParaRPr lang="fr-FR" sz="2000" b="1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649074" y="5050199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>
                <a:solidFill>
                  <a:srgbClr val="FF0000"/>
                </a:solidFill>
              </a:rPr>
              <a:t>Alcool tertiaire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Les alcools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Miscibilité des alcools avec l’eau</a:t>
            </a:r>
          </a:p>
        </p:txBody>
      </p:sp>
      <p:sp>
        <p:nvSpPr>
          <p:cNvPr id="3" name="AutoShape 2" descr="data:image/jpeg;base64,/9j/4AAQSkZJRgABAQAAAQABAAD/2wCEAAkGBxISEhUTBxQVEhUSGCEYGRgXERMcGxccHB0YFhQZGhoYHCgkGBomGxcWIjItMSk3LzEvGB8zRDMsNygtMTABCgoKBQUFDgUFDisZExkrKysrKysrKysrKysrKysrKysrKysrKysrKysrKysrKysrKysrKysrKysrKysrKysrK//AABEIAF8A/QMBIgACEQEDEQH/xAAbAAEBAQEBAQEBAAAAAAAAAAAABAUDAgEHBv/EADgQAAICAQMDAgIIAwgDAAAAAAECAxEABBIhBRMxIkFRgRUjMkJSYXGhBpTTFDM0c5GisbJicoL/xAAUAQEAAAAAAAAAAAAAAAAAAAAA/8QAFBEBAAAAAAAAAAAAAAAAAAAAAP/aAAwDAQACEQMRAD8A/ccYxgMYxgMYxgRdQnYFI9OdrSkjdV7QAWYge7UKHtZvmqMPUZptNHveTurviBLRjeA0saOAI1AYFGNcWCPvWNulrtKXAMTbHTlGqwDVcrY3KRwRYNeCDRyF+mTSLXUJkYiSNx24CigRyJLRVpGJY7KvdQBHHmw+r1hXmij02+m3Ft0Mq+BYouo981smn0u6SN7rt7uK87hXn2yGLVSDUiOVr3Akr2yEUCtmxyo3tzzyffgYGvkXUJ2tI9OdrSk+qgdoUWxAPlvYXwLs3VG3JddpS4BgbZIllGK7gCRRDLY3KfcWD8CDRwPmjhlQkTyd1SLBZVDA/D0AArX5WCD5vivI9BBMLPUJVkPgCOIxqB/6s7ktfvuqq4HJMrPMk0XdfcJSwMYVdqKFLBg1biRSg88l7oVWByg62BNqY9Xv+qlCptglb0mGGTkopF7nb9su6LqjLBHJJ5db8EfsfGfdFou2877r78gkqq21FFFXnn+6v/6r2vMvUiWEQwaYzbVVizxwo3ggKPUCB9on48YH9BjOOjYFFKv3LA9XHq/PgAftnbAYxjAYxjAYxjAYxjAYxjAYxjAYxjAYxjAYxjAYxjA+MazjodSJY0kjBAkUOAasBgGANe/OdZPB/TIP4d/wmn/yY/8AouBo5mRdOk3qdXN3UjYugMYDhjuHqcGmUByAAoPAsseTp4wGeXagSfYXnrOeo+w36H/jA86ScSRpIgIDqGAPkAgEX/rmdo9BqVmMmpmhdWJ4GlkDhOdiK5nIFcWdvNHxfFXQ/wDDQf5Sf9RluAyXWwytR0MgjI4O6MupHv6QykN8DfueDlWMDjo9MI0VIrpBQvz887YxgMYxgMYxgMYxgMYxgMYxgMYxgMYxgMZF1HUMDHHAdrTMVDUDtpWdjR8mlNe1kefGRa+SbTRl3lMq7k5aNd63IiuAsSAOCpNcbgR96wFDaxmP9Mh5oY9N3BvLbt+nmQEBGIoyIBdgfnmtI4UFmugL4BJ454A5J/TA9YzM+nYfwz/yWr/p56j61ExCqJrYgC9JqQOeBZMdAfmeMDQYWDk3S9MYoYo3IJjjVCR4JVQpI/0zx1GdgUjgO1pSRuoHaACzEA8FqFC+LNm6owdRlm00e9pTKvciFtGu8BpY0kUCJAHBRjXG4H8VgKG5jMV+uKZY1hEoUh2bdpZ1sKt+ncg3G/Ycn4Z3+nYfwz/yWr/p4GnniVbUge4rIYutRMQqia2IAvSakDngWTHQH5njOnUZmtItOdjS366B2BRbEA8Fq4F8AmyDVEOvT4DHFHG5soiqSPBoAH/jKMwuqTTaWLe0plXuwi2jUuA80ccihYkAYFGNcbgfjYr23XFMqLCJQu12bdpZ1JChSNu5BuPPgcn4YG1jMz6dh/DP/Jav+nnqLrMTMFQTWxoXpNSBz8S0YAH5nA0cZD1CdtyRac7Glv10DsVa3EA8FuQBfA8m62mDquom0sW9pGlHdhWzGC4DzRxyKFiQBgUY1QsH48UG7jMU9cUzIsQlC9uR23aWdSduytu5AWPqPA5Pwzv9Ow/hn/ktX/TwNPGZ8PWYmYKgmtjQvSalR8y0YAH6nPXUJ23JDpjsaUMd9A7FXbuKg8FzuAF8Dkm62kLsZh9U1Euli3vI0o7sK7jGC9PNHHIu2JAGG1jVCwfj7dIesiTUxxafuBWjkZt+nmSypiC0ZEH4zxgbGM8TShVLPdKLNKzH5KoJJ/QZn/TsP4Z/5LV/08DTxmfD1iJmCoJrY0L0upUfNmjAHzOfdfqG3pBpjsaVWbfQO1UKBtoNguTItWKHJN1RC/GYvUdRLpo90sjSr3Il3GIF6eRUcbYk9QpuKF+c+w9ZEmqji0+8K0Mjtv08yWVeBVoyKL4kbgfHA2cYxgTa3S7wCh2uh3I1XtNEcj3UgkEWOCeQeciPTZpFI6jMrHchHbhZEAR0k5VpGJYlavdQHgeb1sYE2o0u543uu0Sarzasny83kC6qQalY5HJ3BiVMZEagC12SFRvkPFjceA3ArNjMyPpsm8f2mbuRoxdAYwHDEtQZ1IDIoagNoPAstzYaeMYwJtdpd4BiOx05RqsA1XK2NykcEWDXgg0RE3TJpFrqMysQ8bDtwlEAjkSWtrSMSxKVe6gKoeb1sYE8+l3SRvddu+K87hXyyjGMBkuu0pcAwNskSyjbdwBPFMtjcp8EWDXgg0RVjAyJelzSLXUZlYiSNx24SiARSJNW1pGJZilXuoCqHm75tLukjkuu2G4rzuAHn28ZRjAYxjAl12kLgNA2yRL2MV3AE+Qy2NymhYsH4EGiI5elyyJXUJlZhJG47cJRAIpUmra0jHcdlE7vFceb1sYE0ul3SpJddsMKrzu2+/tW398hLTpPF3JN4mLhowECxqFLK6nbuaiEQ2eTLdKBWa+ZGh0GpSUvqZoZFYmwNNIr7ediK5nIUCx93mj7m8DXyTXaQvTadtkiXscruAurDLY3KaFix44IIByvGBlSdNlkSuoTKzCSN/REUQCKRJa2s7HcdtE7vhx5uyXS3Kkt/YV1qvO8xm79q2fvlOMDHLzpqIhJJ3BNv3RgIFiVVsOrbdzU2xDZ5Mu6lA25sZk6DQalJS+qmhkVibrTSK+3nYoYzkKFsfd559zea2AyTXaQvTadgkqAhHK7gLrcrLY3Idq2LHgcgi8rxgZZ6dK6ga+VWYOjeiIogEbiQAKXY2aond8OMqk0dzpNf93G6VXne0TXftXa/wB35ZVjAxdFq5f7UYp3J+rLspjKqhtBGIXKjujazbzZo7OE3bc2sydP0l98Z103eWA7orjCuGKNGzSOpqQ7XcClUeo2GNEa2AxjGAxjGAxjGAxjGAxjGAxjGAxjGAxjGAxjGAxjGAxjGAxjGAxjGAxjGAxjGAxjGAxjGAxjGAzGTVSDVBJXYhgSVMRWJQOU7chQb5D7jceA3C5s5lr0py1a2XvRKxZVaMbrO7h3Bp0AYgDaDQFlubCnWa4IF7Y3s5pVDAWQNx5PAoDMDrn8QSqsjaBaCaXUSE2h2yxbQBX3qPHwO78s1Nf0GJ0C6VIUKMXUNArR7iNhLRgru9P5g8DnJNb/AA2XTtwSLGrQywuOx5EwFlArgR7WUGqNjjzzgVanrnav+2xsnAb7Smk3pHI7EGkVBIGbngBj7Y1XVfr1h09+l0DtQKnekzdu/ZwERiPNSIfvZ16po1Yl51Mi9p4mjAX1iQpu+0QPC/vnDp3RdioZW+s7vekbyXbYY+Tx4XaL/wDAYFvUYpGFQymBQCS6qhbjwB3FZa83xf6Y6VqS8UbTkbmUE+OeODXtY5r2vOPWdDNLtGkkjRRyyyQPIH8bb2ypwOeOb4+HPeDQLayapImmA5kWIKSaokWWKiuPtHj3wOWu6iY5FjijaQsjPYZQAFKg2SfPq449jk6dfXaGnRkDqrR2Vtw7IiDg+li0iDk/e8jnLZtFuk7l19W0dV+Iqb/2/vkOo/h5JERNQdypEsf2RyUaORHo2DTRqaIIPg2MDlqutSb4Y4E9ZlAkTeh9DRzMhDeKLRn8/QR+vrp3WXKRHVxt9baq1r6mVXf7I8AiNq+XxzzD0B1VDE8KyrIJCU0u2I0rx7REslj0uTZcm/ypRYnSwqwAMT/Z2L+B6vRIleeP7y/lgcOpdZqAvpPtNA8qng7dqgjd8zXyOeOndZYrEdchUS2oe15ZVdz6V8DbGxHy+OcdF0Pck5lLJ30McYO0mKI7mAIU1e+R/B+ysY8qSb/ogbIEZrEDE+PtXHJER544kv5YHlOtA+UPqXenqUl0G3caB4IDA0c9fTAKltKjOtkBrCqdtiQlj9kAgjnyQa45yXRfw92gw07Rp6diGPTqjBPTu3EH1yUODQAJvac+6joBoDROgVCSiTRGVF3G243qTyLXn07mHggKDRfxEJwh6ZGZt4Y2skewbHML+q/V6lNEcEC87fTilQ0ClhsEjepQUVrINE+o+luB8M+9I6P2DbSGQnuWSoF9yV5z444318skf+GFpNpjJWNYnZ9OrsVXdt2En6trY8ncPywN6NwwBTkEWP0PjPWfFWgAvtxn3AYxjAYxjAYxjAYxj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4832"/>
            <a:ext cx="6883630" cy="280831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43608" y="1452846"/>
            <a:ext cx="7961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La solubilité d’un alcool </a:t>
            </a:r>
            <a:r>
              <a:rPr lang="fr-FR" sz="2000" b="1" i="1" dirty="0" smtClean="0"/>
              <a:t>diminue</a:t>
            </a:r>
            <a:r>
              <a:rPr lang="fr-FR" sz="2000" i="1" dirty="0" smtClean="0"/>
              <a:t> quand la longueur de la chaîne carbonée </a:t>
            </a:r>
            <a:r>
              <a:rPr lang="fr-FR" sz="2000" b="1" i="1" dirty="0" smtClean="0"/>
              <a:t>augmente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043608" y="544522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La miscibilité des alcools est due au groupe –OH qui établit des liaisons </a:t>
            </a:r>
            <a:r>
              <a:rPr lang="fr-FR" sz="2000" b="1" i="1" dirty="0" smtClean="0"/>
              <a:t>hydrogène</a:t>
            </a:r>
            <a:r>
              <a:rPr lang="fr-FR" sz="2000" i="1" dirty="0" smtClean="0"/>
              <a:t> avec les molécules d’eau.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389352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cphysiques2010.voila.net/images06/img3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38577"/>
            <a:ext cx="4068506" cy="427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Température de changement d’état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alcanes</a:t>
            </a:r>
          </a:p>
        </p:txBody>
      </p:sp>
      <p:sp>
        <p:nvSpPr>
          <p:cNvPr id="3" name="AutoShape 2" descr="data:image/jpeg;base64,/9j/4AAQSkZJRgABAQAAAQABAAD/2wCEAAkGBxISEhUTBxQVEhUSGCEYGRgXERMcGxccHB0YFhQZGhoYHCgkGBomGxcWIjItMSk3LzEvGB8zRDMsNygtMTABCgoKBQUFDgUFDisZExkrKysrKysrKysrKysrKysrKysrKysrKysrKysrKysrKysrKysrKysrKysrKysrKysrK//AABEIAF8A/QMBIgACEQEDEQH/xAAbAAEBAQEBAQEBAAAAAAAAAAAABAUDAgEHBv/EADgQAAICAQMDAgIIAwgDAAAAAAECAxEABBIhBRMxIkFRgRUjMkJSYXGhBpTTFDM0c5GisbJicoL/xAAUAQEAAAAAAAAAAAAAAAAAAAAA/8QAFBEBAAAAAAAAAAAAAAAAAAAAAP/aAAwDAQACEQMRAD8A/ccYxgMYxgMYxgRdQnYFI9OdrSkjdV7QAWYge7UKHtZvmqMPUZptNHveTurviBLRjeA0saOAI1AYFGNcWCPvWNulrtKXAMTbHTlGqwDVcrY3KRwRYNeCDRyF+mTSLXUJkYiSNx24CigRyJLRVpGJY7KvdQBHHmw+r1hXmij02+m3Ft0Mq+BYouo981smn0u6SN7rt7uK87hXn2yGLVSDUiOVr3Akr2yEUCtmxyo3tzzyffgYGvkXUJ2tI9OdrSk+qgdoUWxAPlvYXwLs3VG3JddpS4BgbZIllGK7gCRRDLY3KfcWD8CDRwPmjhlQkTyd1SLBZVDA/D0AArX5WCD5vivI9BBMLPUJVkPgCOIxqB/6s7ktfvuqq4HJMrPMk0XdfcJSwMYVdqKFLBg1biRSg88l7oVWByg62BNqY9Xv+qlCptglb0mGGTkopF7nb9su6LqjLBHJJ5db8EfsfGfdFou2877r78gkqq21FFFXnn+6v/6r2vMvUiWEQwaYzbVVizxwo3ggKPUCB9on48YH9BjOOjYFFKv3LA9XHq/PgAftnbAYxjAYxjAYxjAYxjAYxjAYxjAYxjAYxjAYxjAYxjA+MazjodSJY0kjBAkUOAasBgGANe/OdZPB/TIP4d/wmn/yY/8AouBo5mRdOk3qdXN3UjYugMYDhjuHqcGmUByAAoPAsseTp4wGeXagSfYXnrOeo+w36H/jA86ScSRpIgIDqGAPkAgEX/rmdo9BqVmMmpmhdWJ4GlkDhOdiK5nIFcWdvNHxfFXQ/wDDQf5Sf9RluAyXWwytR0MgjI4O6MupHv6QykN8DfueDlWMDjo9MI0VIrpBQvz887YxgMYxgMYxgMYxgMYxgMYxgMYxgMYxgMZF1HUMDHHAdrTMVDUDtpWdjR8mlNe1kefGRa+SbTRl3lMq7k5aNd63IiuAsSAOCpNcbgR96wFDaxmP9Mh5oY9N3BvLbt+nmQEBGIoyIBdgfnmtI4UFmugL4BJ454A5J/TA9YzM+nYfwz/yWr/p56j61ExCqJrYgC9JqQOeBZMdAfmeMDQYWDk3S9MYoYo3IJjjVCR4JVQpI/0zx1GdgUjgO1pSRuoHaACzEA8FqFC+LNm6owdRlm00e9pTKvciFtGu8BpY0kUCJAHBRjXG4H8VgKG5jMV+uKZY1hEoUh2bdpZ1sKt+ncg3G/Ycn4Z3+nYfwz/yWr/p4GnniVbUge4rIYutRMQqia2IAvSakDngWTHQH5njOnUZmtItOdjS366B2BRbEA8Fq4F8AmyDVEOvT4DHFHG5soiqSPBoAH/jKMwuqTTaWLe0plXuwi2jUuA80ccihYkAYFGNcbgfjYr23XFMqLCJQu12bdpZ1JChSNu5BuPPgcn4YG1jMz6dh/DP/Jav+nnqLrMTMFQTWxoXpNSBz8S0YAH5nA0cZD1CdtyRac7Glv10DsVa3EA8FuQBfA8m62mDquom0sW9pGlHdhWzGC4DzRxyKFiQBgUY1QsH48UG7jMU9cUzIsQlC9uR23aWdSduytu5AWPqPA5Pwzv9Ow/hn/ktX/TwNPGZ8PWYmYKgmtjQvSalR8y0YAH6nPXUJ23JDpjsaUMd9A7FXbuKg8FzuAF8Dkm62kLsZh9U1Euli3vI0o7sK7jGC9PNHHIu2JAGG1jVCwfj7dIesiTUxxafuBWjkZt+nmSypiC0ZEH4zxgbGM8TShVLPdKLNKzH5KoJJ/QZn/TsP4Z/5LV/08DTxmfD1iJmCoJrY0L0upUfNmjAHzOfdfqG3pBpjsaVWbfQO1UKBtoNguTItWKHJN1RC/GYvUdRLpo90sjSr3Il3GIF6eRUcbYk9QpuKF+c+w9ZEmqji0+8K0Mjtv08yWVeBVoyKL4kbgfHA2cYxgTa3S7wCh2uh3I1XtNEcj3UgkEWOCeQeciPTZpFI6jMrHchHbhZEAR0k5VpGJYlavdQHgeb1sYE2o0u543uu0Sarzasny83kC6qQalY5HJ3BiVMZEagC12SFRvkPFjceA3ArNjMyPpsm8f2mbuRoxdAYwHDEtQZ1IDIoagNoPAstzYaeMYwJtdpd4BiOx05RqsA1XK2NykcEWDXgg0RE3TJpFrqMysQ8bDtwlEAjkSWtrSMSxKVe6gKoeb1sYE8+l3SRvddu+K87hXyyjGMBkuu0pcAwNskSyjbdwBPFMtjcp8EWDXgg0RVjAyJelzSLXUZlYiSNx24SiARSJNW1pGJZilXuoCqHm75tLukjkuu2G4rzuAHn28ZRjAYxjAl12kLgNA2yRL2MV3AE+Qy2NymhYsH4EGiI5elyyJXUJlZhJG47cJRAIpUmra0jHcdlE7vFceb1sYE0ul3SpJddsMKrzu2+/tW398hLTpPF3JN4mLhowECxqFLK6nbuaiEQ2eTLdKBWa+ZGh0GpSUvqZoZFYmwNNIr7ediK5nIUCx93mj7m8DXyTXaQvTadtkiXscruAurDLY3KaFix44IIByvGBlSdNlkSuoTKzCSN/REUQCKRJa2s7HcdtE7vhx5uyXS3Kkt/YV1qvO8xm79q2fvlOMDHLzpqIhJJ3BNv3RgIFiVVsOrbdzU2xDZ5Mu6lA25sZk6DQalJS+qmhkVibrTSK+3nYoYzkKFsfd559zea2AyTXaQvTadgkqAhHK7gLrcrLY3Idq2LHgcgi8rxgZZ6dK6ga+VWYOjeiIogEbiQAKXY2aond8OMqk0dzpNf93G6VXne0TXftXa/wB35ZVjAxdFq5f7UYp3J+rLspjKqhtBGIXKjujazbzZo7OE3bc2sydP0l98Z103eWA7orjCuGKNGzSOpqQ7XcClUeo2GNEa2AxjGAxjGAxjGAxjGAxjGAxjGAxjGAxjGAxjGAxjGAxjGAxjGAxjGAxjGAxjGAxjGAxjGAxjGAzGTVSDVBJXYhgSVMRWJQOU7chQb5D7jceA3C5s5lr0py1a2XvRKxZVaMbrO7h3Bp0AYgDaDQFlubCnWa4IF7Y3s5pVDAWQNx5PAoDMDrn8QSqsjaBaCaXUSE2h2yxbQBX3qPHwO78s1Nf0GJ0C6VIUKMXUNArR7iNhLRgru9P5g8DnJNb/AA2XTtwSLGrQywuOx5EwFlArgR7WUGqNjjzzgVanrnav+2xsnAb7Smk3pHI7EGkVBIGbngBj7Y1XVfr1h09+l0DtQKnekzdu/ZwERiPNSIfvZ16po1Yl51Mi9p4mjAX1iQpu+0QPC/vnDp3RdioZW+s7vekbyXbYY+Tx4XaL/wDAYFvUYpGFQymBQCS6qhbjwB3FZa83xf6Y6VqS8UbTkbmUE+OeODXtY5r2vOPWdDNLtGkkjRRyyyQPIH8bb2ypwOeOb4+HPeDQLayapImmA5kWIKSaokWWKiuPtHj3wOWu6iY5FjijaQsjPYZQAFKg2SfPq449jk6dfXaGnRkDqrR2Vtw7IiDg+li0iDk/e8jnLZtFuk7l19W0dV+Iqb/2/vkOo/h5JERNQdypEsf2RyUaORHo2DTRqaIIPg2MDlqutSb4Y4E9ZlAkTeh9DRzMhDeKLRn8/QR+vrp3WXKRHVxt9baq1r6mVXf7I8AiNq+XxzzD0B1VDE8KyrIJCU0u2I0rx7REslj0uTZcm/ypRYnSwqwAMT/Z2L+B6vRIleeP7y/lgcOpdZqAvpPtNA8qng7dqgjd8zXyOeOndZYrEdchUS2oe15ZVdz6V8DbGxHy+OcdF0Pck5lLJ30McYO0mKI7mAIU1e+R/B+ysY8qSb/ogbIEZrEDE+PtXHJER544kv5YHlOtA+UPqXenqUl0G3caB4IDA0c9fTAKltKjOtkBrCqdtiQlj9kAgjnyQa45yXRfw92gw07Rp6diGPTqjBPTu3EH1yUODQAJvac+6joBoDROgVCSiTRGVF3G243qTyLXn07mHggKDRfxEJwh6ZGZt4Y2skewbHML+q/V6lNEcEC87fTilQ0ClhsEjepQUVrINE+o+luB8M+9I6P2DbSGQnuWSoF9yV5z444318skf+GFpNpjJWNYnZ9OrsVXdt2En6trY8ncPywN6NwwBTkEWP0PjPWfFWgAvtxn3AYxjAYxjAYxjAYxj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043608" y="1452846"/>
            <a:ext cx="7961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Les interactions de Van der </a:t>
            </a:r>
            <a:r>
              <a:rPr lang="fr-FR" sz="2000" i="1" dirty="0" err="1" smtClean="0"/>
              <a:t>Waals</a:t>
            </a:r>
            <a:r>
              <a:rPr lang="fr-FR" sz="2000" i="1" dirty="0" smtClean="0"/>
              <a:t> sont plus intenses si la chaîne est plus longue.</a:t>
            </a:r>
            <a:endParaRPr lang="fr-FR" sz="2000" i="1" dirty="0"/>
          </a:p>
        </p:txBody>
      </p:sp>
      <p:sp>
        <p:nvSpPr>
          <p:cNvPr id="7" name="Légende à une bordure 1 6"/>
          <p:cNvSpPr/>
          <p:nvPr/>
        </p:nvSpPr>
        <p:spPr>
          <a:xfrm>
            <a:off x="5771999" y="2535939"/>
            <a:ext cx="3168352" cy="612068"/>
          </a:xfrm>
          <a:prstGeom prst="accentCallout1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fr-FR" i="1" baseline="-25000" dirty="0" err="1" smtClean="0">
                <a:solidFill>
                  <a:schemeClr val="tx1"/>
                </a:solidFill>
              </a:rPr>
              <a:t>eb</a:t>
            </a:r>
            <a:r>
              <a:rPr lang="fr-FR" i="1" dirty="0" smtClean="0">
                <a:solidFill>
                  <a:schemeClr val="tx1"/>
                </a:solidFill>
              </a:rPr>
              <a:t> augmente si n augmente</a:t>
            </a:r>
            <a:endParaRPr lang="fr-FR" i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11" name="Légende à une bordure 1 10"/>
          <p:cNvSpPr/>
          <p:nvPr/>
        </p:nvSpPr>
        <p:spPr>
          <a:xfrm>
            <a:off x="5771999" y="4093700"/>
            <a:ext cx="3168352" cy="612068"/>
          </a:xfrm>
          <a:prstGeom prst="accentCallout1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fr-FR" i="1" baseline="-25000" dirty="0" err="1">
                <a:solidFill>
                  <a:schemeClr val="tx1"/>
                </a:solidFill>
              </a:rPr>
              <a:t>f</a:t>
            </a:r>
            <a:r>
              <a:rPr lang="fr-FR" i="1" dirty="0" smtClean="0">
                <a:solidFill>
                  <a:schemeClr val="tx1"/>
                </a:solidFill>
              </a:rPr>
              <a:t> augmente si n augmente</a:t>
            </a:r>
            <a:endParaRPr lang="fr-FR" i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563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/>
      <p:bldP spid="7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Température de changement d’état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Les alcools</a:t>
            </a:r>
          </a:p>
        </p:txBody>
      </p:sp>
      <p:sp>
        <p:nvSpPr>
          <p:cNvPr id="3" name="AutoShape 2" descr="data:image/jpeg;base64,/9j/4AAQSkZJRgABAQAAAQABAAD/2wCEAAkGBxISEhUTBxQVEhUSGCEYGRgXERMcGxccHB0YFhQZGhoYHCgkGBomGxcWIjItMSk3LzEvGB8zRDMsNygtMTABCgoKBQUFDgUFDisZExkrKysrKysrKysrKysrKysrKysrKysrKysrKysrKysrKysrKysrKysrKysrKysrKysrK//AABEIAF8A/QMBIgACEQEDEQH/xAAbAAEBAQEBAQEBAAAAAAAAAAAABAUDAgEHBv/EADgQAAICAQMDAgIIAwgDAAAAAAECAxEABBIhBRMxIkFRgRUjMkJSYXGhBpTTFDM0c5GisbJicoL/xAAUAQEAAAAAAAAAAAAAAAAAAAAA/8QAFBEBAAAAAAAAAAAAAAAAAAAAAP/aAAwDAQACEQMRAD8A/ccYxgMYxgMYxgRdQnYFI9OdrSkjdV7QAWYge7UKHtZvmqMPUZptNHveTurviBLRjeA0saOAI1AYFGNcWCPvWNulrtKXAMTbHTlGqwDVcrY3KRwRYNeCDRyF+mTSLXUJkYiSNx24CigRyJLRVpGJY7KvdQBHHmw+r1hXmij02+m3Ft0Mq+BYouo981smn0u6SN7rt7uK87hXn2yGLVSDUiOVr3Akr2yEUCtmxyo3tzzyffgYGvkXUJ2tI9OdrSk+qgdoUWxAPlvYXwLs3VG3JddpS4BgbZIllGK7gCRRDLY3KfcWD8CDRwPmjhlQkTyd1SLBZVDA/D0AArX5WCD5vivI9BBMLPUJVkPgCOIxqB/6s7ktfvuqq4HJMrPMk0XdfcJSwMYVdqKFLBg1biRSg88l7oVWByg62BNqY9Xv+qlCptglb0mGGTkopF7nb9su6LqjLBHJJ5db8EfsfGfdFou2877r78gkqq21FFFXnn+6v/6r2vMvUiWEQwaYzbVVizxwo3ggKPUCB9on48YH9BjOOjYFFKv3LA9XHq/PgAftnbAYxjAYxjAYxjAYxjAYxjAYxjAYxjAYxjAYxjAYxjA+MazjodSJY0kjBAkUOAasBgGANe/OdZPB/TIP4d/wmn/yY/8AouBo5mRdOk3qdXN3UjYugMYDhjuHqcGmUByAAoPAsseTp4wGeXagSfYXnrOeo+w36H/jA86ScSRpIgIDqGAPkAgEX/rmdo9BqVmMmpmhdWJ4GlkDhOdiK5nIFcWdvNHxfFXQ/wDDQf5Sf9RluAyXWwytR0MgjI4O6MupHv6QykN8DfueDlWMDjo9MI0VIrpBQvz887YxgMYxgMYxgMYxgMYxgMYxgMYxgMYxgMZF1HUMDHHAdrTMVDUDtpWdjR8mlNe1kefGRa+SbTRl3lMq7k5aNd63IiuAsSAOCpNcbgR96wFDaxmP9Mh5oY9N3BvLbt+nmQEBGIoyIBdgfnmtI4UFmugL4BJ454A5J/TA9YzM+nYfwz/yWr/p56j61ExCqJrYgC9JqQOeBZMdAfmeMDQYWDk3S9MYoYo3IJjjVCR4JVQpI/0zx1GdgUjgO1pSRuoHaACzEA8FqFC+LNm6owdRlm00e9pTKvciFtGu8BpY0kUCJAHBRjXG4H8VgKG5jMV+uKZY1hEoUh2bdpZ1sKt+ncg3G/Ycn4Z3+nYfwz/yWr/p4GnniVbUge4rIYutRMQqia2IAvSakDngWTHQH5njOnUZmtItOdjS366B2BRbEA8Fq4F8AmyDVEOvT4DHFHG5soiqSPBoAH/jKMwuqTTaWLe0plXuwi2jUuA80ccihYkAYFGNcbgfjYr23XFMqLCJQu12bdpZ1JChSNu5BuPPgcn4YG1jMz6dh/DP/Jav+nnqLrMTMFQTWxoXpNSBz8S0YAH5nA0cZD1CdtyRac7Glv10DsVa3EA8FuQBfA8m62mDquom0sW9pGlHdhWzGC4DzRxyKFiQBgUY1QsH48UG7jMU9cUzIsQlC9uR23aWdSduytu5AWPqPA5Pwzv9Ow/hn/ktX/TwNPGZ8PWYmYKgmtjQvSalR8y0YAH6nPXUJ23JDpjsaUMd9A7FXbuKg8FzuAF8Dkm62kLsZh9U1Euli3vI0o7sK7jGC9PNHHIu2JAGG1jVCwfj7dIesiTUxxafuBWjkZt+nmSypiC0ZEH4zxgbGM8TShVLPdKLNKzH5KoJJ/QZn/TsP4Z/5LV/08DTxmfD1iJmCoJrY0L0upUfNmjAHzOfdfqG3pBpjsaVWbfQO1UKBtoNguTItWKHJN1RC/GYvUdRLpo90sjSr3Il3GIF6eRUcbYk9QpuKF+c+w9ZEmqji0+8K0Mjtv08yWVeBVoyKL4kbgfHA2cYxgTa3S7wCh2uh3I1XtNEcj3UgkEWOCeQeciPTZpFI6jMrHchHbhZEAR0k5VpGJYlavdQHgeb1sYE2o0u543uu0Sarzasny83kC6qQalY5HJ3BiVMZEagC12SFRvkPFjceA3ArNjMyPpsm8f2mbuRoxdAYwHDEtQZ1IDIoagNoPAstzYaeMYwJtdpd4BiOx05RqsA1XK2NykcEWDXgg0RE3TJpFrqMysQ8bDtwlEAjkSWtrSMSxKVe6gKoeb1sYE8+l3SRvddu+K87hXyyjGMBkuu0pcAwNskSyjbdwBPFMtjcp8EWDXgg0RVjAyJelzSLXUZlYiSNx24SiARSJNW1pGJZilXuoCqHm75tLukjkuu2G4rzuAHn28ZRjAYxjAl12kLgNA2yRL2MV3AE+Qy2NymhYsH4EGiI5elyyJXUJlZhJG47cJRAIpUmra0jHcdlE7vFceb1sYE0ul3SpJddsMKrzu2+/tW398hLTpPF3JN4mLhowECxqFLK6nbuaiEQ2eTLdKBWa+ZGh0GpSUvqZoZFYmwNNIr7ediK5nIUCx93mj7m8DXyTXaQvTadtkiXscruAurDLY3KaFix44IIByvGBlSdNlkSuoTKzCSN/REUQCKRJa2s7HcdtE7vhx5uyXS3Kkt/YV1qvO8xm79q2fvlOMDHLzpqIhJJ3BNv3RgIFiVVsOrbdzU2xDZ5Mu6lA25sZk6DQalJS+qmhkVibrTSK+3nYoYzkKFsfd559zea2AyTXaQvTadgkqAhHK7gLrcrLY3Idq2LHgcgi8rxgZZ6dK6ga+VWYOjeiIogEbiQAKXY2aond8OMqk0dzpNf93G6VXne0TXftXa/wB35ZVjAxdFq5f7UYp3J+rLspjKqhtBGIXKjujazbzZo7OE3bc2sydP0l98Z103eWA7orjCuGKNGzSOpqQ7XcClUeo2GNEa2AxjGAxjGAxjGAxjGAxjGAxjGAxjGAxjGAxjGAxjGAxjGAxjGAxjGAxjGAxjGAxjGAxjGAxjGAzGTVSDVBJXYhgSVMRWJQOU7chQb5D7jceA3C5s5lr0py1a2XvRKxZVaMbrO7h3Bp0AYgDaDQFlubCnWa4IF7Y3s5pVDAWQNx5PAoDMDrn8QSqsjaBaCaXUSE2h2yxbQBX3qPHwO78s1Nf0GJ0C6VIUKMXUNArR7iNhLRgru9P5g8DnJNb/AA2XTtwSLGrQywuOx5EwFlArgR7WUGqNjjzzgVanrnav+2xsnAb7Smk3pHI7EGkVBIGbngBj7Y1XVfr1h09+l0DtQKnekzdu/ZwERiPNSIfvZ16po1Yl51Mi9p4mjAX1iQpu+0QPC/vnDp3RdioZW+s7vekbyXbYY+Tx4XaL/wDAYFvUYpGFQymBQCS6qhbjwB3FZa83xf6Y6VqS8UbTkbmUE+OeODXtY5r2vOPWdDNLtGkkjRRyyyQPIH8bb2ypwOeOb4+HPeDQLayapImmA5kWIKSaokWWKiuPtHj3wOWu6iY5FjijaQsjPYZQAFKg2SfPq449jk6dfXaGnRkDqrR2Vtw7IiDg+li0iDk/e8jnLZtFuk7l19W0dV+Iqb/2/vkOo/h5JERNQdypEsf2RyUaORHo2DTRqaIIPg2MDlqutSb4Y4E9ZlAkTeh9DRzMhDeKLRn8/QR+vrp3WXKRHVxt9baq1r6mVXf7I8AiNq+XxzzD0B1VDE8KyrIJCU0u2I0rx7REslj0uTZcm/ypRYnSwqwAMT/Z2L+B6vRIleeP7y/lgcOpdZqAvpPtNA8qng7dqgjd8zXyOeOndZYrEdchUS2oe15ZVdz6V8DbGxHy+OcdF0Pck5lLJ30McYO0mKI7mAIU1e+R/B+ysY8qSb/ogbIEZrEDE+PtXHJER544kv5YHlOtA+UPqXenqUl0G3caB4IDA0c9fTAKltKjOtkBrCqdtiQlj9kAgjnyQa45yXRfw92gw07Rp6diGPTqjBPTu3EH1yUODQAJvac+6joBoDROgVCSiTRGVF3G243qTyLXn07mHggKDRfxEJwh6ZGZt4Y2skewbHML+q/V6lNEcEC87fTilQ0ClhsEjepQUVrINE+o+luB8M+9I6P2DbSGQnuWSoF9yV5z444318skf+GFpNpjJWNYnZ9OrsVXdt2En6trY8ncPywN6NwwBTkEWP0PjPWfFWgAvtxn3AYxjAYxjAYxjAYxj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043608" y="1452846"/>
            <a:ext cx="7961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Les alcools ont des températures de changement d’état plus </a:t>
            </a:r>
            <a:r>
              <a:rPr lang="fr-FR" sz="2000" b="1" i="1" dirty="0" smtClean="0"/>
              <a:t>élevées</a:t>
            </a:r>
            <a:r>
              <a:rPr lang="fr-FR" sz="2000" i="1" dirty="0" smtClean="0"/>
              <a:t> que celles des alcanes correspondants. L’existence de liaisons </a:t>
            </a:r>
            <a:r>
              <a:rPr lang="fr-FR" sz="2000" b="1" i="1" dirty="0" smtClean="0"/>
              <a:t>hydrogène</a:t>
            </a:r>
            <a:r>
              <a:rPr lang="fr-FR" sz="2000" i="1" dirty="0" smtClean="0"/>
              <a:t> permet de justifier cette observation.</a:t>
            </a:r>
            <a:endParaRPr lang="fr-FR" sz="2000" i="1" dirty="0"/>
          </a:p>
        </p:txBody>
      </p:sp>
      <p:pic>
        <p:nvPicPr>
          <p:cNvPr id="3074" name="Picture 2" descr="http://scphysiques2010.voila.net/images06/img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226" y="2468509"/>
            <a:ext cx="3349967" cy="414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98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Température de changement d’état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Application : la distillation fractionnée</a:t>
            </a:r>
          </a:p>
        </p:txBody>
      </p:sp>
      <p:sp>
        <p:nvSpPr>
          <p:cNvPr id="3" name="AutoShape 2" descr="data:image/jpeg;base64,/9j/4AAQSkZJRgABAQAAAQABAAD/2wCEAAkGBxISEhUTBxQVEhUSGCEYGRgXERMcGxccHB0YFhQZGhoYHCgkGBomGxcWIjItMSk3LzEvGB8zRDMsNygtMTABCgoKBQUFDgUFDisZExkrKysrKysrKysrKysrKysrKysrKysrKysrKysrKysrKysrKysrKysrKysrKysrKysrK//AABEIAF8A/QMBIgACEQEDEQH/xAAbAAEBAQEBAQEBAAAAAAAAAAAABAUDAgEHBv/EADgQAAICAQMDAgIIAwgDAAAAAAECAxEABBIhBRMxIkFRgRUjMkJSYXGhBpTTFDM0c5GisbJicoL/xAAUAQEAAAAAAAAAAAAAAAAAAAAA/8QAFBEBAAAAAAAAAAAAAAAAAAAAAP/aAAwDAQACEQMRAD8A/ccYxgMYxgMYxgRdQnYFI9OdrSkjdV7QAWYge7UKHtZvmqMPUZptNHveTurviBLRjeA0saOAI1AYFGNcWCPvWNulrtKXAMTbHTlGqwDVcrY3KRwRYNeCDRyF+mTSLXUJkYiSNx24CigRyJLRVpGJY7KvdQBHHmw+r1hXmij02+m3Ft0Mq+BYouo981smn0u6SN7rt7uK87hXn2yGLVSDUiOVr3Akr2yEUCtmxyo3tzzyffgYGvkXUJ2tI9OdrSk+qgdoUWxAPlvYXwLs3VG3JddpS4BgbZIllGK7gCRRDLY3KfcWD8CDRwPmjhlQkTyd1SLBZVDA/D0AArX5WCD5vivI9BBMLPUJVkPgCOIxqB/6s7ktfvuqq4HJMrPMk0XdfcJSwMYVdqKFLBg1biRSg88l7oVWByg62BNqY9Xv+qlCptglb0mGGTkopF7nb9su6LqjLBHJJ5db8EfsfGfdFou2877r78gkqq21FFFXnn+6v/6r2vMvUiWEQwaYzbVVizxwo3ggKPUCB9on48YH9BjOOjYFFKv3LA9XHq/PgAftnbAYxjAYxjAYxjAYxjAYxjAYxjAYxjAYxjAYxjAYxjA+MazjodSJY0kjBAkUOAasBgGANe/OdZPB/TIP4d/wmn/yY/8AouBo5mRdOk3qdXN3UjYugMYDhjuHqcGmUByAAoPAsseTp4wGeXagSfYXnrOeo+w36H/jA86ScSRpIgIDqGAPkAgEX/rmdo9BqVmMmpmhdWJ4GlkDhOdiK5nIFcWdvNHxfFXQ/wDDQf5Sf9RluAyXWwytR0MgjI4O6MupHv6QykN8DfueDlWMDjo9MI0VIrpBQvz887YxgMYxgMYxgMYxgMYxgMYxgMYxgMYxgMZF1HUMDHHAdrTMVDUDtpWdjR8mlNe1kefGRa+SbTRl3lMq7k5aNd63IiuAsSAOCpNcbgR96wFDaxmP9Mh5oY9N3BvLbt+nmQEBGIoyIBdgfnmtI4UFmugL4BJ454A5J/TA9YzM+nYfwz/yWr/p56j61ExCqJrYgC9JqQOeBZMdAfmeMDQYWDk3S9MYoYo3IJjjVCR4JVQpI/0zx1GdgUjgO1pSRuoHaACzEA8FqFC+LNm6owdRlm00e9pTKvciFtGu8BpY0kUCJAHBRjXG4H8VgKG5jMV+uKZY1hEoUh2bdpZ1sKt+ncg3G/Ycn4Z3+nYfwz/yWr/p4GnniVbUge4rIYutRMQqia2IAvSakDngWTHQH5njOnUZmtItOdjS366B2BRbEA8Fq4F8AmyDVEOvT4DHFHG5soiqSPBoAH/jKMwuqTTaWLe0plXuwi2jUuA80ccihYkAYFGNcbgfjYr23XFMqLCJQu12bdpZ1JChSNu5BuPPgcn4YG1jMz6dh/DP/Jav+nnqLrMTMFQTWxoXpNSBz8S0YAH5nA0cZD1CdtyRac7Glv10DsVa3EA8FuQBfA8m62mDquom0sW9pGlHdhWzGC4DzRxyKFiQBgUY1QsH48UG7jMU9cUzIsQlC9uR23aWdSduytu5AWPqPA5Pwzv9Ow/hn/ktX/TwNPGZ8PWYmYKgmtjQvSalR8y0YAH6nPXUJ23JDpjsaUMd9A7FXbuKg8FzuAF8Dkm62kLsZh9U1Euli3vI0o7sK7jGC9PNHHIu2JAGG1jVCwfj7dIesiTUxxafuBWjkZt+nmSypiC0ZEH4zxgbGM8TShVLPdKLNKzH5KoJJ/QZn/TsP4Z/5LV/08DTxmfD1iJmCoJrY0L0upUfNmjAHzOfdfqG3pBpjsaVWbfQO1UKBtoNguTItWKHJN1RC/GYvUdRLpo90sjSr3Il3GIF6eRUcbYk9QpuKF+c+w9ZEmqji0+8K0Mjtv08yWVeBVoyKL4kbgfHA2cYxgTa3S7wCh2uh3I1XtNEcj3UgkEWOCeQeciPTZpFI6jMrHchHbhZEAR0k5VpGJYlavdQHgeb1sYE2o0u543uu0Sarzasny83kC6qQalY5HJ3BiVMZEagC12SFRvkPFjceA3ArNjMyPpsm8f2mbuRoxdAYwHDEtQZ1IDIoagNoPAstzYaeMYwJtdpd4BiOx05RqsA1XK2NykcEWDXgg0RE3TJpFrqMysQ8bDtwlEAjkSWtrSMSxKVe6gKoeb1sYE8+l3SRvddu+K87hXyyjGMBkuu0pcAwNskSyjbdwBPFMtjcp8EWDXgg0RVjAyJelzSLXUZlYiSNx24SiARSJNW1pGJZilXuoCqHm75tLukjkuu2G4rzuAHn28ZRjAYxjAl12kLgNA2yRL2MV3AE+Qy2NymhYsH4EGiI5elyyJXUJlZhJG47cJRAIpUmra0jHcdlE7vFceb1sYE0ul3SpJddsMKrzu2+/tW398hLTpPF3JN4mLhowECxqFLK6nbuaiEQ2eTLdKBWa+ZGh0GpSUvqZoZFYmwNNIr7ediK5nIUCx93mj7m8DXyTXaQvTadtkiXscruAurDLY3KaFix44IIByvGBlSdNlkSuoTKzCSN/REUQCKRJa2s7HcdtE7vhx5uyXS3Kkt/YV1qvO8xm79q2fvlOMDHLzpqIhJJ3BNv3RgIFiVVsOrbdzU2xDZ5Mu6lA25sZk6DQalJS+qmhkVibrTSK+3nYoYzkKFsfd559zea2AyTXaQvTadgkqAhHK7gLrcrLY3Idq2LHgcgi8rxgZZ6dK6ga+VWYOjeiIogEbiQAKXY2aond8OMqk0dzpNf93G6VXne0TXftXa/wB35ZVjAxdFq5f7UYp3J+rLspjKqhtBGIXKjujazbzZo7OE3bc2sydP0l98Z103eWA7orjCuGKNGzSOpqQ7XcClUeo2GNEa2AxjGAxjGAxjGAxjGAxjGAxjGAxjGAxjGAxjGAxjGAxjGAxjGAxjGAxjGAxjGAxjGAxjGAxjGAzGTVSDVBJXYhgSVMRWJQOU7chQb5D7jceA3C5s5lr0py1a2XvRKxZVaMbrO7h3Bp0AYgDaDQFlubCnWa4IF7Y3s5pVDAWQNx5PAoDMDrn8QSqsjaBaCaXUSE2h2yxbQBX3qPHwO78s1Nf0GJ0C6VIUKMXUNArR7iNhLRgru9P5g8DnJNb/AA2XTtwSLGrQywuOx5EwFlArgR7WUGqNjjzzgVanrnav+2xsnAb7Smk3pHI7EGkVBIGbngBj7Y1XVfr1h09+l0DtQKnekzdu/ZwERiPNSIfvZ16po1Yl51Mi9p4mjAX1iQpu+0QPC/vnDp3RdioZW+s7vekbyXbYY+Tx4XaL/wDAYFvUYpGFQymBQCS6qhbjwB3FZa83xf6Y6VqS8UbTkbmUE+OeODXtY5r2vOPWdDNLtGkkjRRyyyQPIH8bb2ypwOeOb4+HPeDQLayapImmA5kWIKSaokWWKiuPtHj3wOWu6iY5FjijaQsjPYZQAFKg2SfPq449jk6dfXaGnRkDqrR2Vtw7IiDg+li0iDk/e8jnLZtFuk7l19W0dV+Iqb/2/vkOo/h5JERNQdypEsf2RyUaORHo2DTRqaIIPg2MDlqutSb4Y4E9ZlAkTeh9DRzMhDeKLRn8/QR+vrp3WXKRHVxt9baq1r6mVXf7I8AiNq+XxzzD0B1VDE8KyrIJCU0u2I0rx7REslj0uTZcm/ypRYnSwqwAMT/Z2L+B6vRIleeP7y/lgcOpdZqAvpPtNA8qng7dqgjd8zXyOeOndZYrEdchUS2oe15ZVdz6V8DbGxHy+OcdF0Pck5lLJ30McYO0mKI7mAIU1e+R/B+ysY8qSb/ogbIEZrEDE+PtXHJER544kv5YHlOtA+UPqXenqUl0G3caB4IDA0c9fTAKltKjOtkBrCqdtiQlj9kAgjnyQa45yXRfw92gw07Rp6diGPTqjBPTu3EH1yUODQAJvac+6joBoDROgVCSiTRGVF3G243qTyLXn07mHggKDRfxEJwh6ZGZt4Y2skewbHML+q/V6lNEcEC87fTilQ0ClhsEjepQUVrINE+o+luB8M+9I6P2DbSGQnuWSoF9yV5z444318skf+GFpNpjJWNYnZ9OrsVXdt2En6trY8ncPywN6NwwBTkEWP0PjPWfFWgAvtxn3AYxjAYxjAYxjAYxj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043608" y="1452846"/>
            <a:ext cx="7961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Les différences de températures d’ébullition permettent de </a:t>
            </a:r>
            <a:r>
              <a:rPr lang="fr-FR" sz="2000" b="1" i="1" dirty="0" smtClean="0"/>
              <a:t>séparer</a:t>
            </a:r>
            <a:r>
              <a:rPr lang="fr-FR" sz="2000" i="1" dirty="0" smtClean="0"/>
              <a:t> les constituants d’un mélange liquide </a:t>
            </a:r>
            <a:r>
              <a:rPr lang="fr-FR" sz="2000" b="1" i="1" dirty="0" smtClean="0"/>
              <a:t>homogène</a:t>
            </a:r>
            <a:r>
              <a:rPr lang="fr-FR" sz="2000" i="1" dirty="0" smtClean="0"/>
              <a:t> (voir TP Chimie 8).</a:t>
            </a:r>
            <a:endParaRPr lang="fr-FR" sz="2000" i="1" dirty="0"/>
          </a:p>
        </p:txBody>
      </p:sp>
      <p:pic>
        <p:nvPicPr>
          <p:cNvPr id="2050" name="Picture 2" descr="http://clemspcreims.free.fr/chimie-montage/distillation-fra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4946226" cy="413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Réactions de combustion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Combustion</a:t>
            </a:r>
          </a:p>
        </p:txBody>
      </p:sp>
      <p:sp>
        <p:nvSpPr>
          <p:cNvPr id="3" name="AutoShape 2" descr="data:image/jpeg;base64,/9j/4AAQSkZJRgABAQAAAQABAAD/2wCEAAkGBxISEhUTBxQVEhUSGCEYGRgXERMcGxccHB0YFhQZGhoYHCgkGBomGxcWIjItMSk3LzEvGB8zRDMsNygtMTABCgoKBQUFDgUFDisZExkrKysrKysrKysrKysrKysrKysrKysrKysrKysrKysrKysrKysrKysrKysrKysrKysrK//AABEIAF8A/QMBIgACEQEDEQH/xAAbAAEBAQEBAQEBAAAAAAAAAAAABAUDAgEHBv/EADgQAAICAQMDAgIIAwgDAAAAAAECAxEABBIhBRMxIkFRgRUjMkJSYXGhBpTTFDM0c5GisbJicoL/xAAUAQEAAAAAAAAAAAAAAAAAAAAA/8QAFBEBAAAAAAAAAAAAAAAAAAAAAP/aAAwDAQACEQMRAD8A/ccYxgMYxgMYxgRdQnYFI9OdrSkjdV7QAWYge7UKHtZvmqMPUZptNHveTurviBLRjeA0saOAI1AYFGNcWCPvWNulrtKXAMTbHTlGqwDVcrY3KRwRYNeCDRyF+mTSLXUJkYiSNx24CigRyJLRVpGJY7KvdQBHHmw+r1hXmij02+m3Ft0Mq+BYouo981smn0u6SN7rt7uK87hXn2yGLVSDUiOVr3Akr2yEUCtmxyo3tzzyffgYGvkXUJ2tI9OdrSk+qgdoUWxAPlvYXwLs3VG3JddpS4BgbZIllGK7gCRRDLY3KfcWD8CDRwPmjhlQkTyd1SLBZVDA/D0AArX5WCD5vivI9BBMLPUJVkPgCOIxqB/6s7ktfvuqq4HJMrPMk0XdfcJSwMYVdqKFLBg1biRSg88l7oVWByg62BNqY9Xv+qlCptglb0mGGTkopF7nb9su6LqjLBHJJ5db8EfsfGfdFou2877r78gkqq21FFFXnn+6v/6r2vMvUiWEQwaYzbVVizxwo3ggKPUCB9on48YH9BjOOjYFFKv3LA9XHq/PgAftnbAYxjAYxjAYxjAYxjAYxjAYxjAYxjAYxjAYxjAYxjA+MazjodSJY0kjBAkUOAasBgGANe/OdZPB/TIP4d/wmn/yY/8AouBo5mRdOk3qdXN3UjYugMYDhjuHqcGmUByAAoPAsseTp4wGeXagSfYXnrOeo+w36H/jA86ScSRpIgIDqGAPkAgEX/rmdo9BqVmMmpmhdWJ4GlkDhOdiK5nIFcWdvNHxfFXQ/wDDQf5Sf9RluAyXWwytR0MgjI4O6MupHv6QykN8DfueDlWMDjo9MI0VIrpBQvz887YxgMYxgMYxgMYxgMYxgMYxgMYxgMYxgMZF1HUMDHHAdrTMVDUDtpWdjR8mlNe1kefGRa+SbTRl3lMq7k5aNd63IiuAsSAOCpNcbgR96wFDaxmP9Mh5oY9N3BvLbt+nmQEBGIoyIBdgfnmtI4UFmugL4BJ454A5J/TA9YzM+nYfwz/yWr/p56j61ExCqJrYgC9JqQOeBZMdAfmeMDQYWDk3S9MYoYo3IJjjVCR4JVQpI/0zx1GdgUjgO1pSRuoHaACzEA8FqFC+LNm6owdRlm00e9pTKvciFtGu8BpY0kUCJAHBRjXG4H8VgKG5jMV+uKZY1hEoUh2bdpZ1sKt+ncg3G/Ycn4Z3+nYfwz/yWr/p4GnniVbUge4rIYutRMQqia2IAvSakDngWTHQH5njOnUZmtItOdjS366B2BRbEA8Fq4F8AmyDVEOvT4DHFHG5soiqSPBoAH/jKMwuqTTaWLe0plXuwi2jUuA80ccihYkAYFGNcbgfjYr23XFMqLCJQu12bdpZ1JChSNu5BuPPgcn4YG1jMz6dh/DP/Jav+nnqLrMTMFQTWxoXpNSBz8S0YAH5nA0cZD1CdtyRac7Glv10DsVa3EA8FuQBfA8m62mDquom0sW9pGlHdhWzGC4DzRxyKFiQBgUY1QsH48UG7jMU9cUzIsQlC9uR23aWdSduytu5AWPqPA5Pwzv9Ow/hn/ktX/TwNPGZ8PWYmYKgmtjQvSalR8y0YAH6nPXUJ23JDpjsaUMd9A7FXbuKg8FzuAF8Dkm62kLsZh9U1Euli3vI0o7sK7jGC9PNHHIu2JAGG1jVCwfj7dIesiTUxxafuBWjkZt+nmSypiC0ZEH4zxgbGM8TShVLPdKLNKzH5KoJJ/QZn/TsP4Z/5LV/08DTxmfD1iJmCoJrY0L0upUfNmjAHzOfdfqG3pBpjsaVWbfQO1UKBtoNguTItWKHJN1RC/GYvUdRLpo90sjSr3Il3GIF6eRUcbYk9QpuKF+c+w9ZEmqji0+8K0Mjtv08yWVeBVoyKL4kbgfHA2cYxgTa3S7wCh2uh3I1XtNEcj3UgkEWOCeQeciPTZpFI6jMrHchHbhZEAR0k5VpGJYlavdQHgeb1sYE2o0u543uu0Sarzasny83kC6qQalY5HJ3BiVMZEagC12SFRvkPFjceA3ArNjMyPpsm8f2mbuRoxdAYwHDEtQZ1IDIoagNoPAstzYaeMYwJtdpd4BiOx05RqsA1XK2NykcEWDXgg0RE3TJpFrqMysQ8bDtwlEAjkSWtrSMSxKVe6gKoeb1sYE8+l3SRvddu+K87hXyyjGMBkuu0pcAwNskSyjbdwBPFMtjcp8EWDXgg0RVjAyJelzSLXUZlYiSNx24SiARSJNW1pGJZilXuoCqHm75tLukjkuu2G4rzuAHn28ZRjAYxjAl12kLgNA2yRL2MV3AE+Qy2NymhYsH4EGiI5elyyJXUJlZhJG47cJRAIpUmra0jHcdlE7vFceb1sYE0ul3SpJddsMKrzu2+/tW398hLTpPF3JN4mLhowECxqFLK6nbuaiEQ2eTLdKBWa+ZGh0GpSUvqZoZFYmwNNIr7ediK5nIUCx93mj7m8DXyTXaQvTadtkiXscruAurDLY3KaFix44IIByvGBlSdNlkSuoTKzCSN/REUQCKRJa2s7HcdtE7vhx5uyXS3Kkt/YV1qvO8xm79q2fvlOMDHLzpqIhJJ3BNv3RgIFiVVsOrbdzU2xDZ5Mu6lA25sZk6DQalJS+qmhkVibrTSK+3nYoYzkKFsfd559zea2AyTXaQvTadgkqAhHK7gLrcrLY3Idq2LHgcgi8rxgZZ6dK6ga+VWYOjeiIogEbiQAKXY2aond8OMqk0dzpNf93G6VXne0TXftXa/wB35ZVjAxdFq5f7UYp3J+rLspjKqhtBGIXKjujazbzZo7OE3bc2sydP0l98Z103eWA7orjCuGKNGzSOpqQ7XcClUeo2GNEa2AxjGAxjGAxjGAxjGAxjGAxjGAxjGAxjGAxjGAxjGAxjGAxjGAxjGAxjGAxjGAxjGAxjGAxjGAzGTVSDVBJXYhgSVMRWJQOU7chQb5D7jceA3C5s5lr0py1a2XvRKxZVaMbrO7h3Bp0AYgDaDQFlubCnWa4IF7Y3s5pVDAWQNx5PAoDMDrn8QSqsjaBaCaXUSE2h2yxbQBX3qPHwO78s1Nf0GJ0C6VIUKMXUNArR7iNhLRgru9P5g8DnJNb/AA2XTtwSLGrQywuOx5EwFlArgR7WUGqNjjzzgVanrnav+2xsnAb7Smk3pHI7EGkVBIGbngBj7Y1XVfr1h09+l0DtQKnekzdu/ZwERiPNSIfvZ16po1Yl51Mi9p4mjAX1iQpu+0QPC/vnDp3RdioZW+s7vekbyXbYY+Tx4XaL/wDAYFvUYpGFQymBQCS6qhbjwB3FZa83xf6Y6VqS8UbTkbmUE+OeODXtY5r2vOPWdDNLtGkkjRRyyyQPIH8bb2ypwOeOb4+HPeDQLayapImmA5kWIKSaokWWKiuPtHj3wOWu6iY5FjijaQsjPYZQAFKg2SfPq449jk6dfXaGnRkDqrR2Vtw7IiDg+li0iDk/e8jnLZtFuk7l19W0dV+Iqb/2/vkOo/h5JERNQdypEsf2RyUaORHo2DTRqaIIPg2MDlqutSb4Y4E9ZlAkTeh9DRzMhDeKLRn8/QR+vrp3WXKRHVxt9baq1r6mVXf7I8AiNq+XxzzD0B1VDE8KyrIJCU0u2I0rx7REslj0uTZcm/ypRYnSwqwAMT/Z2L+B6vRIleeP7y/lgcOpdZqAvpPtNA8qng7dqgjd8zXyOeOndZYrEdchUS2oe15ZVdz6V8DbGxHy+OcdF0Pck5lLJ30McYO0mKI7mAIU1e+R/B+ysY8qSb/ogbIEZrEDE+PtXHJER544kv5YHlOtA+UPqXenqUl0G3caB4IDA0c9fTAKltKjOtkBrCqdtiQlj9kAgjnyQa45yXRfw92gw07Rp6diGPTqjBPTu3EH1yUODQAJvac+6joBoDROgVCSiTRGVF3G243qTyLXn07mHggKDRfxEJwh6ZGZt4Y2skewbHML+q/V6lNEcEC87fTilQ0ClhsEjepQUVrINE+o+luB8M+9I6P2DbSGQnuWSoF9yV5z444318skf+GFpNpjJWNYnZ9OrsVXdt2En6trY8ncPywN6NwwBTkEWP0PjPWfFWgAvtxn3AYxjAYxjAYxjAYxj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043608" y="1452846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Lors de la combustion complète d’un alcane ou d’un alcool, le composé organique réagit avec du </a:t>
            </a:r>
            <a:r>
              <a:rPr lang="fr-FR" sz="2000" b="1" i="1" dirty="0" smtClean="0"/>
              <a:t>dioxygène</a:t>
            </a:r>
            <a:r>
              <a:rPr lang="fr-FR" sz="2000" i="1" dirty="0" smtClean="0"/>
              <a:t> pour former, comme seuls produits, du </a:t>
            </a:r>
            <a:r>
              <a:rPr lang="fr-FR" sz="2000" b="1" i="1" dirty="0" smtClean="0"/>
              <a:t>dioxyde de carbone</a:t>
            </a:r>
            <a:r>
              <a:rPr lang="fr-FR" sz="2000" i="1" dirty="0" smtClean="0"/>
              <a:t> et de l’</a:t>
            </a:r>
            <a:r>
              <a:rPr lang="fr-FR" sz="2000" b="1" i="1" dirty="0" smtClean="0"/>
              <a:t>eau</a:t>
            </a:r>
            <a:r>
              <a:rPr lang="fr-FR" sz="2000" i="1" dirty="0" smtClean="0"/>
              <a:t>. </a:t>
            </a:r>
          </a:p>
          <a:p>
            <a:pPr algn="just"/>
            <a:r>
              <a:rPr lang="fr-FR" sz="2000" i="1" dirty="0" smtClean="0"/>
              <a:t>Cette réaction est toujours </a:t>
            </a:r>
            <a:r>
              <a:rPr lang="fr-FR" sz="2000" b="1" i="1" dirty="0" smtClean="0"/>
              <a:t>exothermique</a:t>
            </a:r>
            <a:r>
              <a:rPr lang="fr-FR" sz="2000" i="1" dirty="0"/>
              <a:t> </a:t>
            </a:r>
            <a:r>
              <a:rPr lang="fr-FR" sz="2000" i="1" dirty="0" smtClean="0"/>
              <a:t>: le système chimique en combustion libère de l’énergie (voir TP Chimie 9).</a:t>
            </a:r>
            <a:endParaRPr lang="fr-FR" sz="20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96" y="3382391"/>
            <a:ext cx="6943510" cy="17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3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Réactions de combustion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Equation d’une combustion complète</a:t>
            </a:r>
          </a:p>
          <a:p>
            <a:pPr algn="ctr"/>
            <a:r>
              <a:rPr lang="fr-FR" sz="2000" i="1" dirty="0" smtClean="0"/>
              <a:t>Exemple</a:t>
            </a:r>
          </a:p>
        </p:txBody>
      </p:sp>
      <p:sp>
        <p:nvSpPr>
          <p:cNvPr id="3" name="AutoShape 2" descr="data:image/jpeg;base64,/9j/4AAQSkZJRgABAQAAAQABAAD/2wCEAAkGBxISEhUTBxQVEhUSGCEYGRgXERMcGxccHB0YFhQZGhoYHCgkGBomGxcWIjItMSk3LzEvGB8zRDMsNygtMTABCgoKBQUFDgUFDisZExkrKysrKysrKysrKysrKysrKysrKysrKysrKysrKysrKysrKysrKysrKysrKysrKysrK//AABEIAF8A/QMBIgACEQEDEQH/xAAbAAEBAQEBAQEBAAAAAAAAAAAABAUDAgEHBv/EADgQAAICAQMDAgIIAwgDAAAAAAECAxEABBIhBRMxIkFRgRUjMkJSYXGhBpTTFDM0c5GisbJicoL/xAAUAQEAAAAAAAAAAAAAAAAAAAAA/8QAFBEBAAAAAAAAAAAAAAAAAAAAAP/aAAwDAQACEQMRAD8A/ccYxgMYxgMYxgRdQnYFI9OdrSkjdV7QAWYge7UKHtZvmqMPUZptNHveTurviBLRjeA0saOAI1AYFGNcWCPvWNulrtKXAMTbHTlGqwDVcrY3KRwRYNeCDRyF+mTSLXUJkYiSNx24CigRyJLRVpGJY7KvdQBHHmw+r1hXmij02+m3Ft0Mq+BYouo981smn0u6SN7rt7uK87hXn2yGLVSDUiOVr3Akr2yEUCtmxyo3tzzyffgYGvkXUJ2tI9OdrSk+qgdoUWxAPlvYXwLs3VG3JddpS4BgbZIllGK7gCRRDLY3KfcWD8CDRwPmjhlQkTyd1SLBZVDA/D0AArX5WCD5vivI9BBMLPUJVkPgCOIxqB/6s7ktfvuqq4HJMrPMk0XdfcJSwMYVdqKFLBg1biRSg88l7oVWByg62BNqY9Xv+qlCptglb0mGGTkopF7nb9su6LqjLBHJJ5db8EfsfGfdFou2877r78gkqq21FFFXnn+6v/6r2vMvUiWEQwaYzbVVizxwo3ggKPUCB9on48YH9BjOOjYFFKv3LA9XHq/PgAftnbAYxjAYxjAYxjAYxjAYxjAYxjAYxjAYxjAYxjAYxjA+MazjodSJY0kjBAkUOAasBgGANe/OdZPB/TIP4d/wmn/yY/8AouBo5mRdOk3qdXN3UjYugMYDhjuHqcGmUByAAoPAsseTp4wGeXagSfYXnrOeo+w36H/jA86ScSRpIgIDqGAPkAgEX/rmdo9BqVmMmpmhdWJ4GlkDhOdiK5nIFcWdvNHxfFXQ/wDDQf5Sf9RluAyXWwytR0MgjI4O6MupHv6QykN8DfueDlWMDjo9MI0VIrpBQvz887YxgMYxgMYxgMYxgMYxgMYxgMYxgMYxgMZF1HUMDHHAdrTMVDUDtpWdjR8mlNe1kefGRa+SbTRl3lMq7k5aNd63IiuAsSAOCpNcbgR96wFDaxmP9Mh5oY9N3BvLbt+nmQEBGIoyIBdgfnmtI4UFmugL4BJ454A5J/TA9YzM+nYfwz/yWr/p56j61ExCqJrYgC9JqQOeBZMdAfmeMDQYWDk3S9MYoYo3IJjjVCR4JVQpI/0zx1GdgUjgO1pSRuoHaACzEA8FqFC+LNm6owdRlm00e9pTKvciFtGu8BpY0kUCJAHBRjXG4H8VgKG5jMV+uKZY1hEoUh2bdpZ1sKt+ncg3G/Ycn4Z3+nYfwz/yWr/p4GnniVbUge4rIYutRMQqia2IAvSakDngWTHQH5njOnUZmtItOdjS366B2BRbEA8Fq4F8AmyDVEOvT4DHFHG5soiqSPBoAH/jKMwuqTTaWLe0plXuwi2jUuA80ccihYkAYFGNcbgfjYr23XFMqLCJQu12bdpZ1JChSNu5BuPPgcn4YG1jMz6dh/DP/Jav+nnqLrMTMFQTWxoXpNSBz8S0YAH5nA0cZD1CdtyRac7Glv10DsVa3EA8FuQBfA8m62mDquom0sW9pGlHdhWzGC4DzRxyKFiQBgUY1QsH48UG7jMU9cUzIsQlC9uR23aWdSduytu5AWPqPA5Pwzv9Ow/hn/ktX/TwNPGZ8PWYmYKgmtjQvSalR8y0YAH6nPXUJ23JDpjsaUMd9A7FXbuKg8FzuAF8Dkm62kLsZh9U1Euli3vI0o7sK7jGC9PNHHIu2JAGG1jVCwfj7dIesiTUxxafuBWjkZt+nmSypiC0ZEH4zxgbGM8TShVLPdKLNKzH5KoJJ/QZn/TsP4Z/5LV/08DTxmfD1iJmCoJrY0L0upUfNmjAHzOfdfqG3pBpjsaVWbfQO1UKBtoNguTItWKHJN1RC/GYvUdRLpo90sjSr3Il3GIF6eRUcbYk9QpuKF+c+w9ZEmqji0+8K0Mjtv08yWVeBVoyKL4kbgfHA2cYxgTa3S7wCh2uh3I1XtNEcj3UgkEWOCeQeciPTZpFI6jMrHchHbhZEAR0k5VpGJYlavdQHgeb1sYE2o0u543uu0Sarzasny83kC6qQalY5HJ3BiVMZEagC12SFRvkPFjceA3ArNjMyPpsm8f2mbuRoxdAYwHDEtQZ1IDIoagNoPAstzYaeMYwJtdpd4BiOx05RqsA1XK2NykcEWDXgg0RE3TJpFrqMysQ8bDtwlEAjkSWtrSMSxKVe6gKoeb1sYE8+l3SRvddu+K87hXyyjGMBkuu0pcAwNskSyjbdwBPFMtjcp8EWDXgg0RVjAyJelzSLXUZlYiSNx24SiARSJNW1pGJZilXuoCqHm75tLukjkuu2G4rzuAHn28ZRjAYxjAl12kLgNA2yRL2MV3AE+Qy2NymhYsH4EGiI5elyyJXUJlZhJG47cJRAIpUmra0jHcdlE7vFceb1sYE0ul3SpJddsMKrzu2+/tW398hLTpPF3JN4mLhowECxqFLK6nbuaiEQ2eTLdKBWa+ZGh0GpSUvqZoZFYmwNNIr7ediK5nIUCx93mj7m8DXyTXaQvTadtkiXscruAurDLY3KaFix44IIByvGBlSdNlkSuoTKzCSN/REUQCKRJa2s7HcdtE7vhx5uyXS3Kkt/YV1qvO8xm79q2fvlOMDHLzpqIhJJ3BNv3RgIFiVVsOrbdzU2xDZ5Mu6lA25sZk6DQalJS+qmhkVibrTSK+3nYoYzkKFsfd559zea2AyTXaQvTadgkqAhHK7gLrcrLY3Idq2LHgcgi8rxgZZ6dK6ga+VWYOjeiIogEbiQAKXY2aond8OMqk0dzpNf93G6VXne0TXftXa/wB35ZVjAxdFq5f7UYp3J+rLspjKqhtBGIXKjujazbzZo7OE3bc2sydP0l98Z103eWA7orjCuGKNGzSOpqQ7XcClUeo2GNEa2AxjGAxjGAxjGAxjGAxjGAxjGAxjGAxjGAxjGAxjGAxjGAxjGAxjGAxjGAxjGAxjGAxjGAxjGAzGTVSDVBJXYhgSVMRWJQOU7chQb5D7jceA3C5s5lr0py1a2XvRKxZVaMbrO7h3Bp0AYgDaDQFlubCnWa4IF7Y3s5pVDAWQNx5PAoDMDrn8QSqsjaBaCaXUSE2h2yxbQBX3qPHwO78s1Nf0GJ0C6VIUKMXUNArR7iNhLRgru9P5g8DnJNb/AA2XTtwSLGrQywuOx5EwFlArgR7WUGqNjjzzgVanrnav+2xsnAb7Smk3pHI7EGkVBIGbngBj7Y1XVfr1h09+l0DtQKnekzdu/ZwERiPNSIfvZ16po1Yl51Mi9p4mjAX1iQpu+0QPC/vnDp3RdioZW+s7vekbyXbYY+Tx4XaL/wDAYFvUYpGFQymBQCS6qhbjwB3FZa83xf6Y6VqS8UbTkbmUE+OeODXtY5r2vOPWdDNLtGkkjRRyyyQPIH8bb2ypwOeOb4+HPeDQLayapImmA5kWIKSaokWWKiuPtHj3wOWu6iY5FjijaQsjPYZQAFKg2SfPq449jk6dfXaGnRkDqrR2Vtw7IiDg+li0iDk/e8jnLZtFuk7l19W0dV+Iqb/2/vkOo/h5JERNQdypEsf2RyUaORHo2DTRqaIIPg2MDlqutSb4Y4E9ZlAkTeh9DRzMhDeKLRn8/QR+vrp3WXKRHVxt9baq1r6mVXf7I8AiNq+XxzzD0B1VDE8KyrIJCU0u2I0rx7REslj0uTZcm/ypRYnSwqwAMT/Z2L+B6vRIleeP7y/lgcOpdZqAvpPtNA8qng7dqgjd8zXyOeOndZYrEdchUS2oe15ZVdz6V8DbGxHy+OcdF0Pck5lLJ30McYO0mKI7mAIU1e+R/B+ysY8qSb/ogbIEZrEDE+PtXHJER544kv5YHlOtA+UPqXenqUl0G3caB4IDA0c9fTAKltKjOtkBrCqdtiQlj9kAgjnyQa45yXRfw92gw07Rp6diGPTqjBPTu3EH1yUODQAJvac+6joBoDROgVCSiTRGVF3G243qTyLXn07mHggKDRfxEJwh6ZGZt4Y2skewbHML+q/V6lNEcEC87fTilQ0ClhsEjepQUVrINE+o+luB8M+9I6P2DbSGQnuWSoF9yV5z444318skf+GFpNpjJWNYnZ9OrsVXdt2En6trY8ncPywN6NwwBTkEWP0PjPWfFWgAvtxn3AYxjAYxjAYxjAYxj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6" name="Picture 2" descr="http://upload.wikimedia.org/wikipedia/commons/7/7c/Combustion_reaction_of_meth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98" y="2005287"/>
            <a:ext cx="7148623" cy="319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91680" y="4437112"/>
            <a:ext cx="676875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2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Réactions de combustion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Equation d’une combustion complète</a:t>
            </a:r>
          </a:p>
          <a:p>
            <a:pPr algn="ctr"/>
            <a:r>
              <a:rPr lang="fr-FR" sz="2000" i="1" dirty="0" smtClean="0"/>
              <a:t>Exercices</a:t>
            </a:r>
          </a:p>
          <a:p>
            <a:pPr algn="just"/>
            <a:r>
              <a:rPr lang="fr-FR" sz="2000" i="1" dirty="0" smtClean="0"/>
              <a:t>Ecrire l’équation de combustion complète 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/>
              <a:t>d</a:t>
            </a:r>
            <a:r>
              <a:rPr lang="fr-FR" sz="2000" i="1" dirty="0" smtClean="0"/>
              <a:t>u pentane</a:t>
            </a:r>
          </a:p>
        </p:txBody>
      </p:sp>
      <p:sp>
        <p:nvSpPr>
          <p:cNvPr id="3" name="AutoShape 2" descr="data:image/jpeg;base64,/9j/4AAQSkZJRgABAQAAAQABAAD/2wCEAAkGBxISEhUTBxQVEhUSGCEYGRgXERMcGxccHB0YFhQZGhoYHCgkGBomGxcWIjItMSk3LzEvGB8zRDMsNygtMTABCgoKBQUFDgUFDisZExkrKysrKysrKysrKysrKysrKysrKysrKysrKysrKysrKysrKysrKysrKysrKysrKysrK//AABEIAF8A/QMBIgACEQEDEQH/xAAbAAEBAQEBAQEBAAAAAAAAAAAABAUDAgEHBv/EADgQAAICAQMDAgIIAwgDAAAAAAECAxEABBIhBRMxIkFRgRUjMkJSYXGhBpTTFDM0c5GisbJicoL/xAAUAQEAAAAAAAAAAAAAAAAAAAAA/8QAFBEBAAAAAAAAAAAAAAAAAAAAAP/aAAwDAQACEQMRAD8A/ccYxgMYxgMYxgRdQnYFI9OdrSkjdV7QAWYge7UKHtZvmqMPUZptNHveTurviBLRjeA0saOAI1AYFGNcWCPvWNulrtKXAMTbHTlGqwDVcrY3KRwRYNeCDRyF+mTSLXUJkYiSNx24CigRyJLRVpGJY7KvdQBHHmw+r1hXmij02+m3Ft0Mq+BYouo981smn0u6SN7rt7uK87hXn2yGLVSDUiOVr3Akr2yEUCtmxyo3tzzyffgYGvkXUJ2tI9OdrSk+qgdoUWxAPlvYXwLs3VG3JddpS4BgbZIllGK7gCRRDLY3KfcWD8CDRwPmjhlQkTyd1SLBZVDA/D0AArX5WCD5vivI9BBMLPUJVkPgCOIxqB/6s7ktfvuqq4HJMrPMk0XdfcJSwMYVdqKFLBg1biRSg88l7oVWByg62BNqY9Xv+qlCptglb0mGGTkopF7nb9su6LqjLBHJJ5db8EfsfGfdFou2877r78gkqq21FFFXnn+6v/6r2vMvUiWEQwaYzbVVizxwo3ggKPUCB9on48YH9BjOOjYFFKv3LA9XHq/PgAftnbAYxjAYxjAYxjAYxjAYxjAYxjAYxjAYxjAYxjAYxjA+MazjodSJY0kjBAkUOAasBgGANe/OdZPB/TIP4d/wmn/yY/8AouBo5mRdOk3qdXN3UjYugMYDhjuHqcGmUByAAoPAsseTp4wGeXagSfYXnrOeo+w36H/jA86ScSRpIgIDqGAPkAgEX/rmdo9BqVmMmpmhdWJ4GlkDhOdiK5nIFcWdvNHxfFXQ/wDDQf5Sf9RluAyXWwytR0MgjI4O6MupHv6QykN8DfueDlWMDjo9MI0VIrpBQvz887YxgMYxgMYxgMYxgMYxgMYxgMYxgMYxgMZF1HUMDHHAdrTMVDUDtpWdjR8mlNe1kefGRa+SbTRl3lMq7k5aNd63IiuAsSAOCpNcbgR96wFDaxmP9Mh5oY9N3BvLbt+nmQEBGIoyIBdgfnmtI4UFmugL4BJ454A5J/TA9YzM+nYfwz/yWr/p56j61ExCqJrYgC9JqQOeBZMdAfmeMDQYWDk3S9MYoYo3IJjjVCR4JVQpI/0zx1GdgUjgO1pSRuoHaACzEA8FqFC+LNm6owdRlm00e9pTKvciFtGu8BpY0kUCJAHBRjXG4H8VgKG5jMV+uKZY1hEoUh2bdpZ1sKt+ncg3G/Ycn4Z3+nYfwz/yWr/p4GnniVbUge4rIYutRMQqia2IAvSakDngWTHQH5njOnUZmtItOdjS366B2BRbEA8Fq4F8AmyDVEOvT4DHFHG5soiqSPBoAH/jKMwuqTTaWLe0plXuwi2jUuA80ccihYkAYFGNcbgfjYr23XFMqLCJQu12bdpZ1JChSNu5BuPPgcn4YG1jMz6dh/DP/Jav+nnqLrMTMFQTWxoXpNSBz8S0YAH5nA0cZD1CdtyRac7Glv10DsVa3EA8FuQBfA8m62mDquom0sW9pGlHdhWzGC4DzRxyKFiQBgUY1QsH48UG7jMU9cUzIsQlC9uR23aWdSduytu5AWPqPA5Pwzv9Ow/hn/ktX/TwNPGZ8PWYmYKgmtjQvSalR8y0YAH6nPXUJ23JDpjsaUMd9A7FXbuKg8FzuAF8Dkm62kLsZh9U1Euli3vI0o7sK7jGC9PNHHIu2JAGG1jVCwfj7dIesiTUxxafuBWjkZt+nmSypiC0ZEH4zxgbGM8TShVLPdKLNKzH5KoJJ/QZn/TsP4Z/5LV/08DTxmfD1iJmCoJrY0L0upUfNmjAHzOfdfqG3pBpjsaVWbfQO1UKBtoNguTItWKHJN1RC/GYvUdRLpo90sjSr3Il3GIF6eRUcbYk9QpuKF+c+w9ZEmqji0+8K0Mjtv08yWVeBVoyKL4kbgfHA2cYxgTa3S7wCh2uh3I1XtNEcj3UgkEWOCeQeciPTZpFI6jMrHchHbhZEAR0k5VpGJYlavdQHgeb1sYE2o0u543uu0Sarzasny83kC6qQalY5HJ3BiVMZEagC12SFRvkPFjceA3ArNjMyPpsm8f2mbuRoxdAYwHDEtQZ1IDIoagNoPAstzYaeMYwJtdpd4BiOx05RqsA1XK2NykcEWDXgg0RE3TJpFrqMysQ8bDtwlEAjkSWtrSMSxKVe6gKoeb1sYE8+l3SRvddu+K87hXyyjGMBkuu0pcAwNskSyjbdwBPFMtjcp8EWDXgg0RVjAyJelzSLXUZlYiSNx24SiARSJNW1pGJZilXuoCqHm75tLukjkuu2G4rzuAHn28ZRjAYxjAl12kLgNA2yRL2MV3AE+Qy2NymhYsH4EGiI5elyyJXUJlZhJG47cJRAIpUmra0jHcdlE7vFceb1sYE0ul3SpJddsMKrzu2+/tW398hLTpPF3JN4mLhowECxqFLK6nbuaiEQ2eTLdKBWa+ZGh0GpSUvqZoZFYmwNNIr7ediK5nIUCx93mj7m8DXyTXaQvTadtkiXscruAurDLY3KaFix44IIByvGBlSdNlkSuoTKzCSN/REUQCKRJa2s7HcdtE7vhx5uyXS3Kkt/YV1qvO8xm79q2fvlOMDHLzpqIhJJ3BNv3RgIFiVVsOrbdzU2xDZ5Mu6lA25sZk6DQalJS+qmhkVibrTSK+3nYoYzkKFsfd559zea2AyTXaQvTadgkqAhHK7gLrcrLY3Idq2LHgcgi8rxgZZ6dK6ga+VWYOjeiIogEbiQAKXY2aond8OMqk0dzpNf93G6VXne0TXftXa/wB35ZVjAxdFq5f7UYp3J+rLspjKqhtBGIXKjujazbzZo7OE3bc2sydP0l98Z103eWA7orjCuGKNGzSOpqQ7XcClUeo2GNEa2AxjGAxjGAxjGAxjGAxjGAxjGAxjGAxjGAxjGAxjGAxjGAxjGAxjGAxjGAxjGAxjGAxjGAxjGAzGTVSDVBJXYhgSVMRWJQOU7chQb5D7jceA3C5s5lr0py1a2XvRKxZVaMbrO7h3Bp0AYgDaDQFlubCnWa4IF7Y3s5pVDAWQNx5PAoDMDrn8QSqsjaBaCaXUSE2h2yxbQBX3qPHwO78s1Nf0GJ0C6VIUKMXUNArR7iNhLRgru9P5g8DnJNb/AA2XTtwSLGrQywuOx5EwFlArgR7WUGqNjjzzgVanrnav+2xsnAb7Smk3pHI7EGkVBIGbngBj7Y1XVfr1h09+l0DtQKnekzdu/ZwERiPNSIfvZ16po1Yl51Mi9p4mjAX1iQpu+0QPC/vnDp3RdioZW+s7vekbyXbYY+Tx4XaL/wDAYFvUYpGFQymBQCS6qhbjwB3FZa83xf6Y6VqS8UbTkbmUE+OeODXtY5r2vOPWdDNLtGkkjRRyyyQPIH8bb2ypwOeOb4+HPeDQLayapImmA5kWIKSaokWWKiuPtHj3wOWu6iY5FjijaQsjPYZQAFKg2SfPq449jk6dfXaGnRkDqrR2Vtw7IiDg+li0iDk/e8jnLZtFuk7l19W0dV+Iqb/2/vkOo/h5JERNQdypEsf2RyUaORHo2DTRqaIIPg2MDlqutSb4Y4E9ZlAkTeh9DRzMhDeKLRn8/QR+vrp3WXKRHVxt9baq1r6mVXf7I8AiNq+XxzzD0B1VDE8KyrIJCU0u2I0rx7REslj0uTZcm/ypRYnSwqwAMT/Z2L+B6vRIleeP7y/lgcOpdZqAvpPtNA8qng7dqgjd8zXyOeOndZYrEdchUS2oe15ZVdz6V8DbGxHy+OcdF0Pck5lLJ30McYO0mKI7mAIU1e+R/B+ysY8qSb/ogbIEZrEDE+PtXHJER544kv5YHlOtA+UPqXenqUl0G3caB4IDA0c9fTAKltKjOtkBrCqdtiQlj9kAgjnyQa45yXRfw92gw07Rp6diGPTqjBPTu3EH1yUODQAJvac+6joBoDROgVCSiTRGVF3G243qTyLXn07mHggKDRfxEJwh6ZGZt4Y2skewbHML+q/V6lNEcEC87fTilQ0ClhsEjepQUVrINE+o+luB8M+9I6P2DbSGQnuWSoF9yV5z444318skf+GFpNpjJWNYnZ9OrsVXdt2En6trY8ncPywN6NwwBTkEWP0PjPWfFWgAvtxn3AYxjAYxjAYxjAYxj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4" name="Picture 2" descr="http://vt-s3-files.s3.amazonaws.com/uploads/formula_image/image/27093/gif.lat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60" y="2743222"/>
            <a:ext cx="7110346" cy="5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28084" y="2743222"/>
            <a:ext cx="252028" cy="505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236296" y="2715662"/>
            <a:ext cx="288032" cy="533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545886" y="2715662"/>
            <a:ext cx="306034" cy="533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43608" y="364502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/>
              <a:t>d</a:t>
            </a:r>
            <a:r>
              <a:rPr lang="fr-FR" sz="2000" i="1" dirty="0" smtClean="0"/>
              <a:t>e l’éthanol</a:t>
            </a:r>
            <a:endParaRPr lang="fr-FR" sz="2000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4441179"/>
            <a:ext cx="7552413" cy="76522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80779" y="4484780"/>
            <a:ext cx="306034" cy="533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668344" y="4571049"/>
            <a:ext cx="280105" cy="44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504446" y="4557131"/>
            <a:ext cx="306034" cy="533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8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  <p:bldP spid="10" grpId="0" animBg="1"/>
      <p:bldP spid="11" grpId="0" animBg="1"/>
      <p:bldP spid="8" grpId="0"/>
      <p:bldP spid="15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Chaînes carbonées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Définition</a:t>
            </a:r>
          </a:p>
          <a:p>
            <a:pPr algn="just"/>
            <a:r>
              <a:rPr lang="fr-FR" sz="2000" i="1" dirty="0" smtClean="0"/>
              <a:t>Une chaîne carbonée est un enchaînement d’atomes de </a:t>
            </a:r>
            <a:r>
              <a:rPr lang="fr-FR" sz="2000" b="1" i="1" dirty="0" smtClean="0"/>
              <a:t>carbone</a:t>
            </a:r>
            <a:r>
              <a:rPr lang="fr-FR" sz="2000" i="1" dirty="0" smtClean="0"/>
              <a:t> liés par des liaisons de </a:t>
            </a:r>
            <a:r>
              <a:rPr lang="fr-FR" sz="2000" b="1" i="1" dirty="0" smtClean="0"/>
              <a:t>covalence</a:t>
            </a:r>
            <a:r>
              <a:rPr lang="fr-FR" sz="2000" i="1" dirty="0" smtClean="0"/>
              <a:t>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701173"/>
            <a:ext cx="4356695" cy="333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Chaînes carbonées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Différentes catégories</a:t>
            </a:r>
          </a:p>
          <a:p>
            <a:pPr algn="just"/>
            <a:r>
              <a:rPr lang="fr-FR" sz="2000" i="1" dirty="0" smtClean="0"/>
              <a:t>Il existe 3 catégories de chaînes carbonées 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i="1" dirty="0"/>
              <a:t>l</a:t>
            </a:r>
            <a:r>
              <a:rPr lang="fr-FR" sz="2000" b="1" i="1" dirty="0" smtClean="0"/>
              <a:t>es chaînes linéaires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i="1" dirty="0"/>
              <a:t>l</a:t>
            </a:r>
            <a:r>
              <a:rPr lang="fr-FR" sz="2000" b="1" i="1" dirty="0" smtClean="0"/>
              <a:t>es chaînes ramifiées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i="1" dirty="0"/>
              <a:t>l</a:t>
            </a:r>
            <a:r>
              <a:rPr lang="fr-FR" sz="2000" b="1" i="1" dirty="0" smtClean="0"/>
              <a:t>es chaînes cycliques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308" y="2820822"/>
            <a:ext cx="2979584" cy="10341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710" y="4483455"/>
            <a:ext cx="2174297" cy="16570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123" y="2085797"/>
            <a:ext cx="1695221" cy="18518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755" y="4364312"/>
            <a:ext cx="2466975" cy="184785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919004" y="3791813"/>
            <a:ext cx="200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/>
              <a:t>Chaîne linéaire</a:t>
            </a:r>
            <a:endParaRPr lang="fr-FR" sz="2000" b="1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879650" y="6148056"/>
            <a:ext cx="2044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/>
              <a:t>Chaîne ramifiée</a:t>
            </a:r>
            <a:endParaRPr lang="fr-FR" sz="2000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120123" y="3841933"/>
            <a:ext cx="2037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/>
              <a:t>Chaîne cyclique</a:t>
            </a:r>
            <a:endParaRPr lang="fr-FR" sz="2000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610646" y="6154142"/>
            <a:ext cx="3561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/>
              <a:t>Chaîne cyclique et ramifiée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16639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build="p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Les alcanes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Définition</a:t>
            </a:r>
          </a:p>
          <a:p>
            <a:pPr algn="just"/>
            <a:r>
              <a:rPr lang="fr-FR" sz="2000" i="1" dirty="0" smtClean="0"/>
              <a:t>Les alcanes sont des hydrocarbures acycliques dont les atomes de carbone sont tous </a:t>
            </a:r>
            <a:r>
              <a:rPr lang="fr-FR" sz="2000" b="1" i="1" dirty="0" err="1" smtClean="0"/>
              <a:t>tétragonaux</a:t>
            </a:r>
            <a:r>
              <a:rPr lang="fr-FR" sz="2000" i="1" dirty="0" smtClean="0"/>
              <a:t>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947" y="2171812"/>
            <a:ext cx="4250526" cy="26639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774714"/>
            <a:ext cx="7128792" cy="51457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43608" y="5029915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/>
              <a:t>La formule brute des alcanes est </a:t>
            </a:r>
            <a:r>
              <a:rPr lang="fr-FR" sz="2000" b="1" i="1" dirty="0"/>
              <a:t>C</a:t>
            </a:r>
            <a:r>
              <a:rPr lang="fr-FR" sz="2000" b="1" i="1" baseline="-25000" dirty="0"/>
              <a:t>n</a:t>
            </a:r>
            <a:r>
              <a:rPr lang="fr-FR" sz="2000" b="1" i="1" dirty="0"/>
              <a:t>H</a:t>
            </a:r>
            <a:r>
              <a:rPr lang="fr-FR" sz="2000" b="1" i="1" baseline="-25000" dirty="0"/>
              <a:t>2n+2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sp>
        <p:nvSpPr>
          <p:cNvPr id="9" name="Rectangle 8"/>
          <p:cNvSpPr/>
          <p:nvPr/>
        </p:nvSpPr>
        <p:spPr>
          <a:xfrm>
            <a:off x="1043608" y="5853179"/>
            <a:ext cx="772413" cy="357648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05676" y="5853179"/>
            <a:ext cx="772413" cy="357648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608088" y="5842110"/>
            <a:ext cx="772413" cy="357648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400155" y="5842110"/>
            <a:ext cx="772413" cy="357648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168958" y="5842110"/>
            <a:ext cx="772413" cy="357648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935103" y="5841203"/>
            <a:ext cx="772413" cy="357648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694219" y="5840296"/>
            <a:ext cx="772413" cy="357648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506094" y="5852272"/>
            <a:ext cx="772413" cy="357648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8507" y="5840296"/>
            <a:ext cx="772413" cy="357648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Les alcanes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Nomenclature</a:t>
            </a:r>
          </a:p>
          <a:p>
            <a:pPr algn="ctr"/>
            <a:r>
              <a:rPr lang="fr-FR" sz="2000" i="1" dirty="0" smtClean="0"/>
              <a:t>Alcanes linéaires</a:t>
            </a:r>
          </a:p>
          <a:p>
            <a:pPr algn="just"/>
            <a:r>
              <a:rPr lang="fr-FR" sz="2000" i="1" dirty="0" smtClean="0"/>
              <a:t>Le nom d’un alcane linéaire est constitué d’un préfixe lié au </a:t>
            </a:r>
            <a:r>
              <a:rPr lang="fr-FR" sz="2000" b="1" i="1" dirty="0" smtClean="0"/>
              <a:t>nombre</a:t>
            </a:r>
            <a:r>
              <a:rPr lang="fr-FR" sz="2000" i="1" dirty="0" smtClean="0"/>
              <a:t> d’atomes de carbone de la chaîne suivi de la terminaison </a:t>
            </a:r>
            <a:r>
              <a:rPr lang="fr-FR" sz="2000" b="1" i="1" dirty="0" smtClean="0"/>
              <a:t>–</a:t>
            </a:r>
            <a:r>
              <a:rPr lang="fr-FR" sz="2000" b="1" i="1" dirty="0" err="1" smtClean="0"/>
              <a:t>ane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Les 4 premiers termes ont des noms </a:t>
            </a:r>
            <a:r>
              <a:rPr lang="fr-FR" sz="2000" b="1" i="1" dirty="0" smtClean="0"/>
              <a:t>particuliers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À partir du 5</a:t>
            </a:r>
            <a:r>
              <a:rPr lang="fr-FR" sz="2000" i="1" baseline="30000" dirty="0" smtClean="0"/>
              <a:t>ème </a:t>
            </a:r>
            <a:r>
              <a:rPr lang="fr-FR" sz="2000" i="1" dirty="0" smtClean="0"/>
              <a:t>terme de la série, on utilise le préfixe </a:t>
            </a:r>
            <a:r>
              <a:rPr lang="fr-FR" sz="2000" b="1" i="1" dirty="0" smtClean="0"/>
              <a:t>grec</a:t>
            </a:r>
            <a:r>
              <a:rPr lang="fr-FR" sz="2000" i="1" dirty="0" smtClean="0"/>
              <a:t> indiquant le </a:t>
            </a:r>
            <a:r>
              <a:rPr lang="fr-FR" sz="2000" b="1" i="1" dirty="0" smtClean="0"/>
              <a:t>nombre</a:t>
            </a:r>
            <a:r>
              <a:rPr lang="fr-FR" sz="2000" i="1" dirty="0" smtClean="0"/>
              <a:t> d’atomes de carbone.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05" y="3789040"/>
            <a:ext cx="6930695" cy="21873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1745" y="4333922"/>
            <a:ext cx="1008112" cy="360040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257929" y="4333922"/>
            <a:ext cx="1008112" cy="360040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978132" y="4307248"/>
            <a:ext cx="1008112" cy="360040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75266" y="4305524"/>
            <a:ext cx="1008112" cy="360040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74120" y="5488956"/>
            <a:ext cx="1008112" cy="360040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861986" y="5500383"/>
            <a:ext cx="1008112" cy="360040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202996" y="5500383"/>
            <a:ext cx="1008112" cy="360040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552728" y="5474825"/>
            <a:ext cx="1008112" cy="360040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826681" y="5474825"/>
            <a:ext cx="1008112" cy="360040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74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Les alcanes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Nomenclature</a:t>
            </a:r>
          </a:p>
          <a:p>
            <a:pPr algn="ctr"/>
            <a:r>
              <a:rPr lang="fr-FR" sz="2000" i="1" dirty="0" smtClean="0"/>
              <a:t>Alcanes ramifiés</a:t>
            </a:r>
          </a:p>
          <a:p>
            <a:pPr algn="just"/>
            <a:r>
              <a:rPr lang="fr-FR" sz="2000" b="1" i="1" dirty="0" smtClean="0"/>
              <a:t>1. </a:t>
            </a:r>
            <a:r>
              <a:rPr lang="fr-FR" sz="2000" i="1" dirty="0" smtClean="0"/>
              <a:t>Rechercher la chaîne </a:t>
            </a:r>
            <a:r>
              <a:rPr lang="fr-FR" sz="2000" b="1" i="1" dirty="0" smtClean="0"/>
              <a:t>principale</a:t>
            </a:r>
            <a:r>
              <a:rPr lang="fr-FR" sz="2000" i="1" dirty="0" smtClean="0"/>
              <a:t>, c’est-à-dire la chaîne carbonée la plus </a:t>
            </a:r>
            <a:r>
              <a:rPr lang="fr-FR" sz="2000" b="1" i="1" dirty="0" smtClean="0"/>
              <a:t>longue</a:t>
            </a:r>
            <a:r>
              <a:rPr lang="fr-FR" sz="2000" i="1" dirty="0" smtClean="0"/>
              <a:t> présente dans la molécule, et la nommer comme pour un alcane linéaire.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429000"/>
            <a:ext cx="4654902" cy="1567713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555776" y="3280731"/>
            <a:ext cx="4882954" cy="796341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686202" y="542392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FF0000"/>
                </a:solidFill>
              </a:rPr>
              <a:t>6 carbones donc </a:t>
            </a:r>
            <a:r>
              <a:rPr lang="fr-FR" sz="2000" b="1" i="1" dirty="0" smtClean="0">
                <a:solidFill>
                  <a:srgbClr val="FF0000"/>
                </a:solidFill>
              </a:rPr>
              <a:t>hexane</a:t>
            </a:r>
            <a:endParaRPr lang="fr-F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Les alcanes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Nomenclature</a:t>
            </a:r>
          </a:p>
          <a:p>
            <a:pPr algn="ctr"/>
            <a:r>
              <a:rPr lang="fr-FR" sz="2000" i="1" dirty="0" smtClean="0"/>
              <a:t>Alcanes ramifiés</a:t>
            </a:r>
          </a:p>
          <a:p>
            <a:pPr algn="just"/>
            <a:r>
              <a:rPr lang="fr-FR" sz="2000" b="1" i="1" dirty="0" smtClean="0"/>
              <a:t>2. </a:t>
            </a:r>
            <a:r>
              <a:rPr lang="fr-FR" sz="2000" i="1" dirty="0" smtClean="0"/>
              <a:t>Repérer les </a:t>
            </a:r>
            <a:r>
              <a:rPr lang="fr-FR" sz="2000" b="1" i="1" dirty="0" smtClean="0"/>
              <a:t>ramifications</a:t>
            </a:r>
            <a:r>
              <a:rPr lang="fr-FR" sz="2000" i="1" dirty="0" smtClean="0"/>
              <a:t> : elles constituent les substituants de la chaîne principale. Ce sont des groupes </a:t>
            </a:r>
            <a:r>
              <a:rPr lang="fr-FR" sz="2000" b="1" i="1" dirty="0" smtClean="0"/>
              <a:t>alkyles</a:t>
            </a:r>
            <a:r>
              <a:rPr lang="fr-FR" sz="2000" i="1" dirty="0" smtClean="0"/>
              <a:t> : le nom d’un groupe alkyle est constitué à partir du nom de l’alcane en substituant la terminaison </a:t>
            </a:r>
            <a:r>
              <a:rPr lang="fr-FR" sz="2000" b="1" i="1" dirty="0" smtClean="0"/>
              <a:t>–</a:t>
            </a:r>
            <a:r>
              <a:rPr lang="fr-FR" sz="2000" b="1" i="1" dirty="0" err="1" smtClean="0"/>
              <a:t>ane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par </a:t>
            </a:r>
            <a:r>
              <a:rPr lang="fr-FR" sz="2000" b="1" i="1" dirty="0" smtClean="0"/>
              <a:t>–</a:t>
            </a:r>
            <a:r>
              <a:rPr lang="fr-FR" sz="2000" b="1" i="1" dirty="0" err="1" smtClean="0"/>
              <a:t>yle</a:t>
            </a:r>
            <a:r>
              <a:rPr lang="fr-FR" sz="2000" i="1" dirty="0" smtClean="0"/>
              <a:t>.</a:t>
            </a:r>
            <a:endParaRPr lang="fr-FR" sz="2000" b="1" i="1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429000"/>
            <a:ext cx="4654902" cy="156771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00" y="4484969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rgbClr val="00B050"/>
                </a:solidFill>
              </a:rPr>
              <a:t>g</a:t>
            </a:r>
            <a:r>
              <a:rPr lang="fr-FR" sz="2000" i="1" dirty="0" smtClean="0">
                <a:solidFill>
                  <a:srgbClr val="00B050"/>
                </a:solidFill>
              </a:rPr>
              <a:t>roupe </a:t>
            </a:r>
            <a:r>
              <a:rPr lang="fr-FR" sz="2000" b="1" i="1" dirty="0" err="1" smtClean="0">
                <a:solidFill>
                  <a:srgbClr val="00B050"/>
                </a:solidFill>
              </a:rPr>
              <a:t>meth</a:t>
            </a:r>
            <a:r>
              <a:rPr lang="fr-FR" sz="2000" i="1" dirty="0" err="1" smtClean="0"/>
              <a:t>yle</a:t>
            </a:r>
            <a:endParaRPr lang="fr-FR" sz="2000" i="1" dirty="0">
              <a:solidFill>
                <a:srgbClr val="00B050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011026" y="4212856"/>
            <a:ext cx="1001134" cy="944336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4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Alcanes et alcools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2800" dirty="0" smtClean="0"/>
              <a:t>Les alcanes</a:t>
            </a:r>
            <a:endParaRPr lang="fr-FR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Nomenclature</a:t>
            </a:r>
          </a:p>
          <a:p>
            <a:pPr algn="ctr"/>
            <a:r>
              <a:rPr lang="fr-FR" sz="2000" i="1" dirty="0" smtClean="0"/>
              <a:t>Alcanes ramifiés</a:t>
            </a:r>
          </a:p>
          <a:p>
            <a:pPr algn="just"/>
            <a:r>
              <a:rPr lang="fr-FR" sz="2000" b="1" i="1" dirty="0" smtClean="0"/>
              <a:t>3. </a:t>
            </a:r>
            <a:r>
              <a:rPr lang="fr-FR" sz="2000" i="1" dirty="0" smtClean="0"/>
              <a:t>Numéroter la chaîne carbonée de telle sorte que les atomes de carbone porteurs des substituants aient les numéros les plus </a:t>
            </a:r>
            <a:r>
              <a:rPr lang="fr-FR" sz="2000" b="1" i="1" dirty="0" smtClean="0"/>
              <a:t>faibles</a:t>
            </a:r>
            <a:r>
              <a:rPr lang="fr-FR" sz="2000" i="1" dirty="0" smtClean="0"/>
              <a:t>.</a:t>
            </a:r>
            <a:endParaRPr lang="fr-FR" sz="2000" b="1" i="1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366" y="3927855"/>
            <a:ext cx="4654902" cy="15677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39752" y="3529317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>
                <a:solidFill>
                  <a:srgbClr val="0070C0"/>
                </a:solidFill>
              </a:rPr>
              <a:t>1         2         3          </a:t>
            </a:r>
            <a:r>
              <a:rPr lang="fr-FR" sz="2000" b="1" i="1" dirty="0" smtClean="0">
                <a:solidFill>
                  <a:srgbClr val="0070C0"/>
                </a:solidFill>
              </a:rPr>
              <a:t>4 </a:t>
            </a:r>
            <a:r>
              <a:rPr lang="fr-FR" sz="2000" i="1" dirty="0" smtClean="0">
                <a:solidFill>
                  <a:srgbClr val="0070C0"/>
                </a:solidFill>
              </a:rPr>
              <a:t>       5         6</a:t>
            </a:r>
            <a:endParaRPr lang="fr-FR" sz="2000" i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39752" y="321762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>
                <a:solidFill>
                  <a:srgbClr val="FFC000"/>
                </a:solidFill>
              </a:rPr>
              <a:t>6</a:t>
            </a:r>
            <a:r>
              <a:rPr lang="fr-FR" sz="2000" i="1" dirty="0" smtClean="0">
                <a:solidFill>
                  <a:srgbClr val="FFC000"/>
                </a:solidFill>
              </a:rPr>
              <a:t>         </a:t>
            </a:r>
            <a:r>
              <a:rPr lang="fr-FR" sz="2000" i="1" dirty="0">
                <a:solidFill>
                  <a:srgbClr val="FFC000"/>
                </a:solidFill>
              </a:rPr>
              <a:t>5</a:t>
            </a:r>
            <a:r>
              <a:rPr lang="fr-FR" sz="2000" i="1" dirty="0" smtClean="0">
                <a:solidFill>
                  <a:srgbClr val="FFC000"/>
                </a:solidFill>
              </a:rPr>
              <a:t>         </a:t>
            </a:r>
            <a:r>
              <a:rPr lang="fr-FR" sz="2000" i="1" dirty="0">
                <a:solidFill>
                  <a:srgbClr val="FFC000"/>
                </a:solidFill>
              </a:rPr>
              <a:t>4</a:t>
            </a:r>
            <a:r>
              <a:rPr lang="fr-FR" sz="2000" i="1" dirty="0" smtClean="0">
                <a:solidFill>
                  <a:srgbClr val="FFC000"/>
                </a:solidFill>
              </a:rPr>
              <a:t>          </a:t>
            </a:r>
            <a:r>
              <a:rPr lang="fr-FR" sz="2000" b="1" i="1" dirty="0">
                <a:solidFill>
                  <a:srgbClr val="FFC000"/>
                </a:solidFill>
              </a:rPr>
              <a:t>3</a:t>
            </a:r>
            <a:r>
              <a:rPr lang="fr-FR" sz="2000" b="1" i="1" dirty="0" smtClean="0">
                <a:solidFill>
                  <a:srgbClr val="FFC000"/>
                </a:solidFill>
              </a:rPr>
              <a:t> </a:t>
            </a:r>
            <a:r>
              <a:rPr lang="fr-FR" sz="2000" i="1" dirty="0" smtClean="0">
                <a:solidFill>
                  <a:srgbClr val="FFC000"/>
                </a:solidFill>
              </a:rPr>
              <a:t>       </a:t>
            </a:r>
            <a:r>
              <a:rPr lang="fr-FR" sz="2000" i="1" dirty="0">
                <a:solidFill>
                  <a:srgbClr val="FFC000"/>
                </a:solidFill>
              </a:rPr>
              <a:t>2</a:t>
            </a:r>
            <a:r>
              <a:rPr lang="fr-FR" sz="2000" i="1" dirty="0" smtClean="0">
                <a:solidFill>
                  <a:srgbClr val="FFC000"/>
                </a:solidFill>
              </a:rPr>
              <a:t>         </a:t>
            </a:r>
            <a:r>
              <a:rPr lang="fr-FR" sz="2000" i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0" name="Flèche gauche 9"/>
          <p:cNvSpPr/>
          <p:nvPr/>
        </p:nvSpPr>
        <p:spPr>
          <a:xfrm>
            <a:off x="6568144" y="3202736"/>
            <a:ext cx="1986162" cy="52585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Meilleure numérotation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4593784" y="3181744"/>
            <a:ext cx="483894" cy="390800"/>
          </a:xfrm>
          <a:prstGeom prst="rect">
            <a:avLst/>
          </a:prstGeom>
          <a:noFill/>
          <a:ln w="127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1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9" grpId="0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sz="2000" 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13213</TotalTime>
  <Words>942</Words>
  <Application>Microsoft Office PowerPoint</Application>
  <PresentationFormat>Affichage à l'écran (4:3)</PresentationFormat>
  <Paragraphs>155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Calibri</vt:lpstr>
      <vt:lpstr>Gill Sans MT</vt:lpstr>
      <vt:lpstr>Symbol</vt:lpstr>
      <vt:lpstr>Verdana</vt:lpstr>
      <vt:lpstr>Wingdings</vt:lpstr>
      <vt:lpstr>Wingdings 2</vt:lpstr>
      <vt:lpstr>Solstice</vt:lpstr>
      <vt:lpstr>Lois et modèles</vt:lpstr>
      <vt:lpstr>Alcanes et alcools</vt:lpstr>
      <vt:lpstr>Alcanes et alcools Chaînes carbonées</vt:lpstr>
      <vt:lpstr>Alcanes et alcools Chaînes carbonées</vt:lpstr>
      <vt:lpstr>Alcanes et alcools Les alcanes</vt:lpstr>
      <vt:lpstr>Alcanes et alcools Les alcanes</vt:lpstr>
      <vt:lpstr>Alcanes et alcools Les alcanes</vt:lpstr>
      <vt:lpstr>Alcanes et alcools Les alcanes</vt:lpstr>
      <vt:lpstr>Alcanes et alcools Les alcanes</vt:lpstr>
      <vt:lpstr>Alcanes et alcools Les alcanes</vt:lpstr>
      <vt:lpstr>Alcanes et alcools Les alcanes</vt:lpstr>
      <vt:lpstr>Alcanes et alcools Les alcanes</vt:lpstr>
      <vt:lpstr>Alcanes et alcools Les alcanes</vt:lpstr>
      <vt:lpstr>Alcanes et alcools Les alcanes</vt:lpstr>
      <vt:lpstr>Alcanes et alcools Les alcools</vt:lpstr>
      <vt:lpstr>Alcanes et alcools Les alcools</vt:lpstr>
      <vt:lpstr>Alcanes et alcools Les alcools</vt:lpstr>
      <vt:lpstr>Alcanes et alcools Les alcools</vt:lpstr>
      <vt:lpstr>Alcanes et alcools Les alcools</vt:lpstr>
      <vt:lpstr>Alcanes et alcools Les alcools</vt:lpstr>
      <vt:lpstr>Alcanes et alcools Les alcools</vt:lpstr>
      <vt:lpstr>Alcanes et alcools Température de changement d’état</vt:lpstr>
      <vt:lpstr>Alcanes et alcools Température de changement d’état</vt:lpstr>
      <vt:lpstr>Alcanes et alcools Température de changement d’état</vt:lpstr>
      <vt:lpstr>Alcanes et alcools Réactions de combustion</vt:lpstr>
      <vt:lpstr>Alcanes et alcools Réactions de combustion</vt:lpstr>
      <vt:lpstr>Alcanes et alcools Réactions de combustion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Emmanuelle</dc:creator>
  <cp:lastModifiedBy>François</cp:lastModifiedBy>
  <cp:revision>747</cp:revision>
  <dcterms:created xsi:type="dcterms:W3CDTF">2011-11-26T21:21:18Z</dcterms:created>
  <dcterms:modified xsi:type="dcterms:W3CDTF">2014-05-19T19:54:08Z</dcterms:modified>
</cp:coreProperties>
</file>