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84" autoAdjust="0"/>
  </p:normalViewPr>
  <p:slideViewPr>
    <p:cSldViewPr>
      <p:cViewPr varScale="1">
        <p:scale>
          <a:sx n="48" d="100"/>
          <a:sy n="48" d="100"/>
        </p:scale>
        <p:origin x="5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Tableau d’avancement</a:t>
            </a:r>
          </a:p>
          <a:p>
            <a:pPr algn="just"/>
            <a:r>
              <a:rPr lang="fr-FR" sz="2000" i="1" dirty="0"/>
              <a:t>Le tableau d’avancement </a:t>
            </a:r>
            <a:r>
              <a:rPr lang="fr-FR" sz="2000" i="1" dirty="0" smtClean="0"/>
              <a:t>permet </a:t>
            </a:r>
            <a:r>
              <a:rPr lang="fr-FR" sz="2000" i="1" dirty="0"/>
              <a:t>de décrire l’évolution d’un système chimique entre l’état </a:t>
            </a:r>
            <a:r>
              <a:rPr lang="fr-FR" sz="2000" b="1" i="1" dirty="0"/>
              <a:t>initial </a:t>
            </a:r>
            <a:r>
              <a:rPr lang="fr-FR" sz="2000" i="1" dirty="0"/>
              <a:t>et l’état </a:t>
            </a:r>
            <a:r>
              <a:rPr lang="fr-FR" sz="2000" b="1" i="1" dirty="0"/>
              <a:t>final</a:t>
            </a:r>
            <a:r>
              <a:rPr lang="fr-FR" sz="2000" i="1" dirty="0"/>
              <a:t>.</a:t>
            </a:r>
          </a:p>
          <a:p>
            <a:pPr algn="just"/>
            <a:r>
              <a:rPr lang="fr-FR" sz="2000" i="1" dirty="0"/>
              <a:t>Il permet notamment de calculer les quantités de matières des produits </a:t>
            </a:r>
            <a:r>
              <a:rPr lang="fr-FR" sz="2000" b="1" i="1" dirty="0"/>
              <a:t>formés</a:t>
            </a:r>
            <a:r>
              <a:rPr lang="fr-FR" sz="2000" i="1" dirty="0"/>
              <a:t> à l’état </a:t>
            </a:r>
            <a:r>
              <a:rPr lang="fr-FR" sz="2000" b="1" i="1" dirty="0"/>
              <a:t>final</a:t>
            </a:r>
            <a:r>
              <a:rPr lang="fr-FR" sz="2000" i="1" dirty="0"/>
              <a:t> ainsi que la quantité de matière </a:t>
            </a:r>
            <a:r>
              <a:rPr lang="fr-FR" sz="2000" b="1" i="1" dirty="0"/>
              <a:t>restant</a:t>
            </a:r>
            <a:r>
              <a:rPr lang="fr-FR" sz="2000" i="1" dirty="0"/>
              <a:t> de l’éventuel réactif en </a:t>
            </a:r>
            <a:r>
              <a:rPr lang="fr-FR" sz="2000" b="1" i="1" dirty="0"/>
              <a:t>excès</a:t>
            </a:r>
            <a:r>
              <a:rPr lang="fr-FR" sz="2000" i="1" dirty="0" smtClean="0"/>
              <a:t>.</a:t>
            </a:r>
            <a:endParaRPr lang="fr-FR" sz="2000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Evolution d’un système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38364"/>
              </p:ext>
            </p:extLst>
          </p:nvPr>
        </p:nvGraphicFramePr>
        <p:xfrm>
          <a:off x="1317607" y="3135745"/>
          <a:ext cx="7712296" cy="3036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5419"/>
                <a:gridCol w="1002151"/>
                <a:gridCol w="1339384"/>
                <a:gridCol w="1339384"/>
                <a:gridCol w="207190"/>
                <a:gridCol w="1339384"/>
                <a:gridCol w="1339384"/>
              </a:tblGrid>
              <a:tr h="48715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Équation de la réaction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         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a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    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  +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  b B 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  <a:sym typeface="Wingdings"/>
                        </a:rPr>
                        <a:t>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 c C        +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d D 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81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du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système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Avancement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(en mol)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Quantités de matières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(en mol)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32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État initial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(C)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(D)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46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intermédiaire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bx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cx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dx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73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final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i="1" baseline="-2500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>
                          <a:effectLst/>
                          <a:latin typeface="+mn-lt"/>
                        </a:rPr>
                        <a:t> = x</a:t>
                      </a:r>
                      <a:r>
                        <a:rPr lang="fr-FR" sz="1400" i="1" baseline="-25000">
                          <a:effectLst/>
                          <a:latin typeface="+mn-lt"/>
                        </a:rPr>
                        <a:t>max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 smtClean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ax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</a:rPr>
                        <a:t>max</a:t>
                      </a:r>
                      <a:endParaRPr lang="fr-FR" sz="140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 smtClean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bx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</a:rPr>
                        <a:t>max</a:t>
                      </a:r>
                      <a:endParaRPr lang="fr-FR" sz="140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(C)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(D)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99301" y="4211038"/>
            <a:ext cx="642527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99302" y="4715094"/>
            <a:ext cx="6517596" cy="802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527174" y="5457318"/>
            <a:ext cx="6489723" cy="707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4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147716" y="1196752"/>
                <a:ext cx="7776864" cy="1933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Détermination de l’avancement maximal</a:t>
                </a:r>
              </a:p>
              <a:p>
                <a:pPr algn="just"/>
                <a:r>
                  <a:rPr lang="fr-FR" sz="2000" i="1" dirty="0" err="1" smtClean="0"/>
                  <a:t>x</a:t>
                </a:r>
                <a:r>
                  <a:rPr lang="fr-FR" sz="2000" i="1" baseline="-25000" dirty="0" err="1" smtClean="0"/>
                  <a:t>max</a:t>
                </a:r>
                <a:r>
                  <a:rPr lang="fr-FR" sz="2000" i="1" dirty="0" smtClean="0"/>
                  <a:t> est obtenu lorsque la quantité de matière du réactif </a:t>
                </a:r>
                <a:r>
                  <a:rPr lang="fr-FR" sz="2000" b="1" i="1" dirty="0" smtClean="0"/>
                  <a:t>limitant</a:t>
                </a:r>
                <a:r>
                  <a:rPr lang="fr-FR" sz="2000" i="1" dirty="0" smtClean="0"/>
                  <a:t> atteint la valeur </a:t>
                </a:r>
                <a:r>
                  <a:rPr lang="fr-FR" sz="2000" b="1" i="1" dirty="0" smtClean="0"/>
                  <a:t>0</a:t>
                </a:r>
                <a:r>
                  <a:rPr lang="fr-FR" sz="2000" i="1" dirty="0" smtClean="0"/>
                  <a:t> donc: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i="1" dirty="0"/>
                  <a:t>s</a:t>
                </a:r>
                <a:r>
                  <a:rPr lang="fr-FR" sz="2000" i="1" dirty="0" smtClean="0"/>
                  <a:t>oit n(A)</a:t>
                </a:r>
                <a:r>
                  <a:rPr lang="fr-FR" sz="2000" i="1" baseline="-25000" dirty="0" smtClean="0"/>
                  <a:t>i </a:t>
                </a:r>
                <a:r>
                  <a:rPr lang="fr-FR" sz="2000" i="1" dirty="0" smtClean="0"/>
                  <a:t> </a:t>
                </a:r>
                <a:r>
                  <a:rPr lang="fr-FR" sz="2000" i="1" dirty="0"/>
                  <a:t>- </a:t>
                </a:r>
                <a:r>
                  <a:rPr lang="fr-FR" sz="2000" i="1" dirty="0" err="1" smtClean="0"/>
                  <a:t>ax</a:t>
                </a:r>
                <a:r>
                  <a:rPr lang="fr-FR" sz="2000" i="1" baseline="-25000" dirty="0" err="1" smtClean="0"/>
                  <a:t>max</a:t>
                </a:r>
                <a:r>
                  <a:rPr lang="fr-FR" sz="2000" i="1" baseline="-25000" dirty="0" smtClean="0"/>
                  <a:t> </a:t>
                </a:r>
                <a:r>
                  <a:rPr lang="fr-FR" sz="2000" i="1" dirty="0" smtClean="0"/>
                  <a:t>= 0 d’où </a:t>
                </a:r>
                <a:r>
                  <a:rPr lang="fr-FR" sz="2000" i="1" dirty="0" err="1" smtClean="0"/>
                  <a:t>x</a:t>
                </a:r>
                <a:r>
                  <a:rPr lang="fr-FR" sz="2000" i="1" baseline="-25000" dirty="0" err="1" smtClean="0"/>
                  <a:t>max</a:t>
                </a:r>
                <a:r>
                  <a:rPr lang="fr-FR" sz="2000" i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  <m:r>
                          <a:rPr lang="fr-FR" sz="2000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fr-FR" sz="2000" i="1" dirty="0" smtClean="0">
                  <a:ea typeface="Times New Roman"/>
                  <a:cs typeface="Times New Roman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i="1" dirty="0" smtClean="0"/>
                  <a:t>soit n(B)</a:t>
                </a:r>
                <a:r>
                  <a:rPr lang="fr-FR" sz="2000" i="1" baseline="-25000" dirty="0" smtClean="0"/>
                  <a:t>i </a:t>
                </a:r>
                <a:r>
                  <a:rPr lang="fr-FR" sz="2000" i="1" dirty="0" smtClean="0"/>
                  <a:t> </a:t>
                </a:r>
                <a:r>
                  <a:rPr lang="fr-FR" sz="2000" i="1" dirty="0"/>
                  <a:t>- </a:t>
                </a:r>
                <a:r>
                  <a:rPr lang="fr-FR" sz="2000" i="1" dirty="0" err="1" smtClean="0"/>
                  <a:t>bx</a:t>
                </a:r>
                <a:r>
                  <a:rPr lang="fr-FR" sz="2000" i="1" baseline="-25000" dirty="0" err="1" smtClean="0"/>
                  <a:t>max</a:t>
                </a:r>
                <a:r>
                  <a:rPr lang="fr-FR" sz="2000" i="1" baseline="-25000" dirty="0" smtClean="0"/>
                  <a:t> </a:t>
                </a:r>
                <a:r>
                  <a:rPr lang="fr-FR" sz="2000" i="1" dirty="0"/>
                  <a:t>= 0 d’où </a:t>
                </a:r>
                <a:r>
                  <a:rPr lang="fr-FR" sz="2000" i="1" dirty="0" err="1"/>
                  <a:t>x</a:t>
                </a:r>
                <a:r>
                  <a:rPr lang="fr-FR" sz="2000" i="1" baseline="-25000" dirty="0" err="1"/>
                  <a:t>max</a:t>
                </a:r>
                <a:r>
                  <a:rPr lang="fr-FR" sz="2000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fr-FR" sz="2000" i="1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fr-FR" sz="2000" i="1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716" y="1196752"/>
                <a:ext cx="7776864" cy="1933030"/>
              </a:xfrm>
              <a:prstGeom prst="rect">
                <a:avLst/>
              </a:prstGeom>
              <a:blipFill rotWithShape="0">
                <a:blip r:embed="rId3"/>
                <a:stretch>
                  <a:fillRect l="-784" t="-1577" r="-862" b="-12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Evolution d’un système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57556"/>
              </p:ext>
            </p:extLst>
          </p:nvPr>
        </p:nvGraphicFramePr>
        <p:xfrm>
          <a:off x="1179999" y="3216113"/>
          <a:ext cx="7744581" cy="27792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0214"/>
                <a:gridCol w="1006346"/>
                <a:gridCol w="1344991"/>
                <a:gridCol w="1344991"/>
                <a:gridCol w="208057"/>
                <a:gridCol w="1344991"/>
                <a:gridCol w="1344991"/>
              </a:tblGrid>
              <a:tr h="41414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Équation de la réaction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           a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      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+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  b B 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  <a:sym typeface="Wingdings"/>
                        </a:rPr>
                        <a:t>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 c C        +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d D 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83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du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système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Avancement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(en mol)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Quantités de matières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(en mol)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4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État initial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(C)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(D)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342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intermédiaire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bx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cx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dx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83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final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i="1" baseline="-2500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>
                          <a:effectLst/>
                          <a:latin typeface="+mn-lt"/>
                        </a:rPr>
                        <a:t> = x</a:t>
                      </a:r>
                      <a:r>
                        <a:rPr lang="fr-FR" sz="1400" i="1" baseline="-25000">
                          <a:effectLst/>
                          <a:latin typeface="+mn-lt"/>
                        </a:rPr>
                        <a:t>max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 smtClean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ax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</a:rPr>
                        <a:t>max</a:t>
                      </a:r>
                      <a:endParaRPr lang="fr-FR" sz="140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 smtClean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bx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</a:rPr>
                        <a:t>max</a:t>
                      </a:r>
                      <a:endParaRPr lang="fr-FR" sz="140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(C)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(D)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dx</a:t>
                      </a:r>
                      <a:r>
                        <a:rPr lang="fr-FR" sz="1400" i="1" baseline="-25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98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147716" y="1196752"/>
                <a:ext cx="7776864" cy="3622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Détermination du réactif limitant</a:t>
                </a:r>
              </a:p>
              <a:p>
                <a:pPr algn="just"/>
                <a:r>
                  <a:rPr lang="fr-FR" sz="2000" i="1" dirty="0" smtClean="0"/>
                  <a:t>Le réactif limitant est le premier réactif </a:t>
                </a:r>
                <a:r>
                  <a:rPr lang="fr-FR" sz="2000" i="1" dirty="0"/>
                  <a:t>à </a:t>
                </a:r>
                <a:r>
                  <a:rPr lang="fr-FR" sz="2000" b="1" i="1" dirty="0"/>
                  <a:t>disparaître</a:t>
                </a:r>
                <a:r>
                  <a:rPr lang="fr-FR" sz="2000" i="1" dirty="0"/>
                  <a:t>; </a:t>
                </a:r>
                <a:r>
                  <a:rPr lang="fr-FR" sz="2000" i="1" dirty="0" err="1"/>
                  <a:t>x</a:t>
                </a:r>
                <a:r>
                  <a:rPr lang="fr-FR" sz="2000" i="1" baseline="-25000" dirty="0" err="1"/>
                  <a:t>max</a:t>
                </a:r>
                <a:r>
                  <a:rPr lang="fr-FR" sz="2000" i="1" dirty="0"/>
                  <a:t> </a:t>
                </a:r>
                <a:r>
                  <a:rPr lang="fr-FR" sz="2000" i="1" dirty="0" smtClean="0"/>
                  <a:t>correspond donc </a:t>
                </a:r>
                <a:r>
                  <a:rPr lang="fr-FR" sz="2000" i="1" dirty="0"/>
                  <a:t>à la valeur la plus </a:t>
                </a:r>
                <a:r>
                  <a:rPr lang="fr-FR" sz="2000" b="1" i="1" dirty="0"/>
                  <a:t>petite</a:t>
                </a:r>
                <a:r>
                  <a:rPr lang="fr-FR" sz="2000" i="1" dirty="0"/>
                  <a:t> calculée </a:t>
                </a:r>
                <a:r>
                  <a:rPr lang="fr-FR" sz="2000" i="1" dirty="0" smtClean="0"/>
                  <a:t>précédemment </a:t>
                </a:r>
                <a:r>
                  <a:rPr lang="fr-FR" sz="2000" i="1" dirty="0"/>
                  <a:t>: </a:t>
                </a:r>
                <a:endParaRPr lang="fr-FR" sz="2000" i="1" dirty="0" smtClean="0"/>
              </a:p>
              <a:p>
                <a:pPr algn="just"/>
                <a:endParaRPr lang="fr-FR" sz="2000" i="1" dirty="0" smtClean="0"/>
              </a:p>
              <a:p>
                <a:pPr algn="ctr"/>
                <a:r>
                  <a:rPr lang="fr-FR" sz="2000" b="1" i="1" dirty="0" smtClean="0"/>
                  <a:t>Tout revient à comparer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fr-FR" sz="2000" b="1" i="1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𝑩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fr-FR" sz="2000" b="1" i="1" dirty="0" smtClean="0">
                  <a:ea typeface="Times New Roman"/>
                  <a:cs typeface="Times New Roman"/>
                </a:endParaRPr>
              </a:p>
              <a:p>
                <a:pPr algn="ctr"/>
                <a:endParaRPr lang="fr-FR" sz="2000" b="1" i="1" dirty="0" smtClean="0">
                  <a:ea typeface="Times New Roman"/>
                  <a:cs typeface="Times New Roman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i="1" dirty="0" smtClean="0"/>
                  <a:t>Si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 smtClean="0">
                                <a:latin typeface="Cambria Math"/>
                              </a:rPr>
                              <m:t>𝑨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fr-FR" sz="2000" b="1" i="1" dirty="0" smtClean="0">
                    <a:ea typeface="Times New Roman"/>
                    <a:cs typeface="Times New Roman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𝑩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fr-FR" sz="2000" i="1" dirty="0" smtClean="0">
                    <a:ea typeface="Times New Roman"/>
                    <a:cs typeface="Times New Roman"/>
                  </a:rPr>
                  <a:t> alors </a:t>
                </a:r>
                <a:r>
                  <a:rPr lang="fr-FR" sz="2000" b="1" i="1" dirty="0" smtClean="0">
                    <a:ea typeface="Times New Roman"/>
                    <a:cs typeface="Times New Roman"/>
                  </a:rPr>
                  <a:t>A </a:t>
                </a:r>
                <a:r>
                  <a:rPr lang="fr-FR" sz="2000" i="1" dirty="0" smtClean="0">
                    <a:ea typeface="Times New Roman"/>
                    <a:cs typeface="Times New Roman"/>
                  </a:rPr>
                  <a:t>est le réactif limitant et </a:t>
                </a:r>
                <a:r>
                  <a:rPr lang="fr-FR" sz="2000" b="1" i="1" dirty="0" err="1" smtClean="0">
                    <a:ea typeface="Times New Roman"/>
                    <a:cs typeface="Times New Roman"/>
                  </a:rPr>
                  <a:t>x</a:t>
                </a:r>
                <a:r>
                  <a:rPr lang="fr-FR" sz="2000" b="1" i="1" baseline="-25000" dirty="0" err="1" smtClean="0">
                    <a:ea typeface="Times New Roman"/>
                    <a:cs typeface="Times New Roman"/>
                  </a:rPr>
                  <a:t>max</a:t>
                </a:r>
                <a:r>
                  <a:rPr lang="fr-FR" sz="2000" b="1" i="1" dirty="0" smtClean="0"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 smtClean="0">
                                <a:latin typeface="Cambria Math"/>
                              </a:rPr>
                              <m:t>𝑨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fr-FR" sz="2000" b="1" i="1" dirty="0" smtClean="0">
                  <a:ea typeface="Times New Roman"/>
                  <a:cs typeface="Times New Roman"/>
                </a:endParaRPr>
              </a:p>
              <a:p>
                <a:pPr algn="just"/>
                <a:endParaRPr lang="fr-FR" sz="2000" i="1" dirty="0" smtClean="0">
                  <a:ea typeface="Times New Roman"/>
                  <a:cs typeface="Times New Roman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i="1" dirty="0"/>
                  <a:t>Si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fr-FR" sz="2000" b="1" i="1" dirty="0">
                    <a:ea typeface="Times New Roman"/>
                    <a:cs typeface="Times New Roman"/>
                  </a:rPr>
                  <a:t> </a:t>
                </a:r>
                <a:r>
                  <a:rPr lang="fr-FR" sz="2000" b="1" i="1" dirty="0" smtClean="0">
                    <a:ea typeface="Times New Roman"/>
                    <a:cs typeface="Times New Roman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𝑩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fr-FR" sz="2000" i="1" dirty="0">
                    <a:ea typeface="Times New Roman"/>
                    <a:cs typeface="Times New Roman"/>
                  </a:rPr>
                  <a:t> alors </a:t>
                </a:r>
                <a:r>
                  <a:rPr lang="fr-FR" sz="2000" b="1" i="1" dirty="0" smtClean="0">
                    <a:ea typeface="Times New Roman"/>
                    <a:cs typeface="Times New Roman"/>
                  </a:rPr>
                  <a:t>B </a:t>
                </a:r>
                <a:r>
                  <a:rPr lang="fr-FR" sz="2000" i="1" dirty="0">
                    <a:ea typeface="Times New Roman"/>
                    <a:cs typeface="Times New Roman"/>
                  </a:rPr>
                  <a:t>est le réactif limitant et </a:t>
                </a:r>
                <a:r>
                  <a:rPr lang="fr-FR" sz="2000" b="1" i="1" dirty="0" err="1">
                    <a:ea typeface="Times New Roman"/>
                    <a:cs typeface="Times New Roman"/>
                  </a:rPr>
                  <a:t>x</a:t>
                </a:r>
                <a:r>
                  <a:rPr lang="fr-FR" sz="2000" b="1" i="1" baseline="-25000" dirty="0" err="1">
                    <a:ea typeface="Times New Roman"/>
                    <a:cs typeface="Times New Roman"/>
                  </a:rPr>
                  <a:t>max</a:t>
                </a:r>
                <a:r>
                  <a:rPr lang="fr-FR" sz="2000" b="1" i="1" dirty="0"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 smtClean="0">
                                <a:latin typeface="Cambria Math"/>
                              </a:rPr>
                              <m:t>𝑩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fr-FR" sz="2000" b="1" i="1" dirty="0" smtClean="0">
                  <a:ea typeface="Times New Roman"/>
                  <a:cs typeface="Times New Roman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i="1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716" y="1196752"/>
                <a:ext cx="7776864" cy="3622723"/>
              </a:xfrm>
              <a:prstGeom prst="rect">
                <a:avLst/>
              </a:prstGeom>
              <a:blipFill rotWithShape="0">
                <a:blip r:embed="rId3"/>
                <a:stretch>
                  <a:fillRect l="-784" t="-840" r="-8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Evolution d’un système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i="1" dirty="0">
                <a:ea typeface="Times New Roman"/>
                <a:cs typeface="Times New Roman"/>
              </a:rPr>
              <a:t>L'état final peut être décrit lorsque </a:t>
            </a:r>
            <a:r>
              <a:rPr lang="fr-FR" sz="2000" b="1" i="1" dirty="0" err="1">
                <a:ea typeface="Times New Roman"/>
                <a:cs typeface="Times New Roman"/>
              </a:rPr>
              <a:t>x</a:t>
            </a:r>
            <a:r>
              <a:rPr lang="fr-FR" sz="2000" b="1" i="1" baseline="-25000" dirty="0" err="1">
                <a:ea typeface="Times New Roman"/>
                <a:cs typeface="Times New Roman"/>
              </a:rPr>
              <a:t>max</a:t>
            </a:r>
            <a:r>
              <a:rPr lang="fr-FR" sz="2000" i="1" dirty="0">
                <a:ea typeface="Times New Roman"/>
                <a:cs typeface="Times New Roman"/>
              </a:rPr>
              <a:t>  est déterminé : le tableau d'avancement permet de calculer les </a:t>
            </a:r>
            <a:r>
              <a:rPr lang="fr-FR" sz="2000" i="1" dirty="0" smtClean="0">
                <a:ea typeface="Times New Roman"/>
                <a:cs typeface="Times New Roman"/>
              </a:rPr>
              <a:t>quantités </a:t>
            </a:r>
            <a:r>
              <a:rPr lang="fr-FR" sz="2000" i="1" dirty="0">
                <a:ea typeface="Times New Roman"/>
                <a:cs typeface="Times New Roman"/>
              </a:rPr>
              <a:t>de matière de C et D </a:t>
            </a:r>
            <a:r>
              <a:rPr lang="fr-FR" sz="2000" b="1" i="1" dirty="0">
                <a:ea typeface="Times New Roman"/>
                <a:cs typeface="Times New Roman"/>
              </a:rPr>
              <a:t>produites</a:t>
            </a:r>
            <a:r>
              <a:rPr lang="fr-FR" sz="2000" i="1" dirty="0">
                <a:ea typeface="Times New Roman"/>
                <a:cs typeface="Times New Roman"/>
              </a:rPr>
              <a:t> et la quantité de réactif </a:t>
            </a:r>
            <a:r>
              <a:rPr lang="fr-FR" sz="2000" b="1" i="1" dirty="0">
                <a:ea typeface="Times New Roman"/>
                <a:cs typeface="Times New Roman"/>
              </a:rPr>
              <a:t>restant</a:t>
            </a:r>
            <a:r>
              <a:rPr lang="fr-FR" sz="2000" i="1" dirty="0">
                <a:ea typeface="Times New Roman"/>
                <a:cs typeface="Times New Roman"/>
              </a:rPr>
              <a:t> B (si </a:t>
            </a:r>
            <a:r>
              <a:rPr lang="fr-FR" sz="2000" b="1" i="1" dirty="0">
                <a:ea typeface="Times New Roman"/>
                <a:cs typeface="Times New Roman"/>
              </a:rPr>
              <a:t>A</a:t>
            </a:r>
            <a:r>
              <a:rPr lang="fr-FR" sz="2000" i="1" dirty="0">
                <a:ea typeface="Times New Roman"/>
                <a:cs typeface="Times New Roman"/>
              </a:rPr>
              <a:t> est réactif limitant) ou </a:t>
            </a:r>
            <a:r>
              <a:rPr lang="fr-FR" sz="2000" i="1" dirty="0" smtClean="0">
                <a:ea typeface="Times New Roman"/>
                <a:cs typeface="Times New Roman"/>
              </a:rPr>
              <a:t>A </a:t>
            </a:r>
            <a:r>
              <a:rPr lang="fr-FR" sz="2000" i="1" dirty="0">
                <a:ea typeface="Times New Roman"/>
                <a:cs typeface="Times New Roman"/>
              </a:rPr>
              <a:t>(si </a:t>
            </a:r>
            <a:r>
              <a:rPr lang="fr-FR" sz="2000" b="1" i="1" dirty="0">
                <a:ea typeface="Times New Roman"/>
                <a:cs typeface="Times New Roman"/>
              </a:rPr>
              <a:t>B</a:t>
            </a:r>
            <a:r>
              <a:rPr lang="fr-FR" sz="2000" i="1" dirty="0">
                <a:ea typeface="Times New Roman"/>
                <a:cs typeface="Times New Roman"/>
              </a:rPr>
              <a:t> est réactif limitant).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Etat final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4198"/>
              </p:ext>
            </p:extLst>
          </p:nvPr>
        </p:nvGraphicFramePr>
        <p:xfrm>
          <a:off x="1130817" y="2852936"/>
          <a:ext cx="7744581" cy="27792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0214"/>
                <a:gridCol w="1006346"/>
                <a:gridCol w="1344991"/>
                <a:gridCol w="1344991"/>
                <a:gridCol w="208057"/>
                <a:gridCol w="1344991"/>
                <a:gridCol w="1344991"/>
              </a:tblGrid>
              <a:tr h="41414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Équation de la réaction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           a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      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+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  b B 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  <a:sym typeface="Wingdings"/>
                        </a:rPr>
                        <a:t>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 c C        +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         d D 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83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du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système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Avancement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(en mol)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Quantités de matières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(en mol)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4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+mn-lt"/>
                        </a:rPr>
                        <a:t>État initial</a:t>
                      </a:r>
                      <a:endParaRPr lang="fr-FR" sz="1400" i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(C)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(D)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dirty="0" smtClean="0">
                          <a:effectLst/>
                          <a:latin typeface="+mn-lt"/>
                        </a:rPr>
                        <a:t>= 0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342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État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intermédiaire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ax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i="1" baseline="-25000" dirty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i="1" baseline="0" dirty="0" err="1" smtClean="0">
                          <a:effectLst/>
                          <a:latin typeface="+mn-lt"/>
                        </a:rPr>
                        <a:t>bx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i="1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cx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+mn-lt"/>
                        </a:rPr>
                        <a:t>dx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83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+mn-lt"/>
                        </a:rPr>
                        <a:t>État final</a:t>
                      </a:r>
                      <a:endParaRPr lang="fr-FR" sz="1400" b="1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err="1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b="1" i="1" baseline="-25000" dirty="0" err="1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b="1" i="1" dirty="0">
                          <a:effectLst/>
                          <a:latin typeface="+mn-lt"/>
                        </a:rPr>
                        <a:t> = </a:t>
                      </a:r>
                      <a:r>
                        <a:rPr lang="fr-FR" sz="1400" b="1" i="1" dirty="0" err="1">
                          <a:effectLst/>
                          <a:latin typeface="+mn-lt"/>
                        </a:rPr>
                        <a:t>x</a:t>
                      </a:r>
                      <a:r>
                        <a:rPr lang="fr-FR" sz="1400" b="1" i="1" baseline="-25000" dirty="0" err="1">
                          <a:effectLst/>
                          <a:latin typeface="+mn-lt"/>
                        </a:rPr>
                        <a:t>max</a:t>
                      </a:r>
                      <a:endParaRPr lang="fr-FR" sz="1400" b="1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b="1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1" dirty="0" smtClean="0">
                          <a:effectLst/>
                          <a:latin typeface="+mn-lt"/>
                        </a:rPr>
                        <a:t>=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 smtClean="0">
                          <a:effectLst/>
                          <a:latin typeface="+mn-lt"/>
                        </a:rPr>
                        <a:t>n (A)</a:t>
                      </a:r>
                      <a:r>
                        <a:rPr lang="fr-FR" sz="1400" b="1" i="1" baseline="-25000" dirty="0" smtClean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b="1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b="1" i="1" baseline="0" dirty="0" err="1" smtClean="0">
                          <a:effectLst/>
                          <a:latin typeface="+mn-lt"/>
                        </a:rPr>
                        <a:t>ax</a:t>
                      </a:r>
                      <a:r>
                        <a:rPr lang="fr-FR" sz="1400" b="1" i="1" baseline="-25000" dirty="0" err="1" smtClean="0">
                          <a:effectLst/>
                          <a:latin typeface="+mn-lt"/>
                        </a:rPr>
                        <a:t>max</a:t>
                      </a:r>
                      <a:endParaRPr lang="fr-FR" sz="1400" b="1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b="1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 smtClean="0">
                          <a:effectLst/>
                          <a:latin typeface="+mn-lt"/>
                        </a:rPr>
                        <a:t>n (B)</a:t>
                      </a:r>
                      <a:r>
                        <a:rPr lang="fr-FR" sz="1400" b="1" i="1" baseline="-25000" dirty="0" smtClean="0">
                          <a:effectLst/>
                          <a:latin typeface="+mn-lt"/>
                        </a:rPr>
                        <a:t>i </a:t>
                      </a:r>
                      <a:r>
                        <a:rPr lang="fr-FR" sz="1400" b="1" i="1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fr-FR" sz="1400" b="1" i="1" baseline="0" dirty="0" err="1" smtClean="0">
                          <a:effectLst/>
                          <a:latin typeface="+mn-lt"/>
                        </a:rPr>
                        <a:t>bx</a:t>
                      </a:r>
                      <a:r>
                        <a:rPr lang="fr-FR" sz="1400" b="1" i="1" baseline="-25000" dirty="0" err="1" smtClean="0">
                          <a:effectLst/>
                          <a:latin typeface="+mn-lt"/>
                        </a:rPr>
                        <a:t>max</a:t>
                      </a:r>
                      <a:endParaRPr lang="fr-FR" sz="1400" b="1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400" b="1" i="1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+mn-lt"/>
                        </a:rPr>
                        <a:t>n (C)</a:t>
                      </a:r>
                      <a:r>
                        <a:rPr lang="fr-FR" sz="1400" b="1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cx</a:t>
                      </a:r>
                      <a:r>
                        <a:rPr lang="fr-FR" sz="1400" b="1" i="1" baseline="-25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fr-FR" sz="1400" b="1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+mn-lt"/>
                        </a:rPr>
                        <a:t>n (D)</a:t>
                      </a:r>
                      <a:r>
                        <a:rPr lang="fr-FR" sz="1400" b="1" i="1" baseline="-25000" dirty="0">
                          <a:effectLst/>
                          <a:latin typeface="+mn-lt"/>
                        </a:rPr>
                        <a:t>f</a:t>
                      </a:r>
                      <a:r>
                        <a:rPr lang="fr-FR" sz="1400" b="1" i="1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1" dirty="0" smtClean="0">
                          <a:effectLst/>
                          <a:latin typeface="+mn-lt"/>
                        </a:rPr>
                        <a:t>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dx</a:t>
                      </a:r>
                      <a:r>
                        <a:rPr lang="fr-FR" sz="1400" b="1" i="1" baseline="-25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fr-FR" sz="1400" b="1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1147716" y="1196752"/>
                <a:ext cx="7776864" cy="17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i="1" dirty="0" smtClean="0">
                    <a:ea typeface="Times New Roman"/>
                    <a:cs typeface="Times New Roman"/>
                  </a:rPr>
                  <a:t>Un mélange initial est dit stœchiométrique si les quantités</a:t>
                </a:r>
                <a:r>
                  <a:rPr lang="fr-FR" sz="2000" b="1" i="1" dirty="0">
                    <a:ea typeface="Times New Roman"/>
                    <a:cs typeface="Times New Roman"/>
                  </a:rPr>
                  <a:t> initiales </a:t>
                </a:r>
                <a:r>
                  <a:rPr lang="fr-FR" sz="2000" i="1" dirty="0">
                    <a:ea typeface="Times New Roman"/>
                    <a:cs typeface="Times New Roman"/>
                  </a:rPr>
                  <a:t>de réactifs sont dans les proportions </a:t>
                </a:r>
                <a:r>
                  <a:rPr lang="fr-FR" sz="2000" i="1" dirty="0" smtClean="0">
                    <a:ea typeface="Times New Roman"/>
                    <a:cs typeface="Times New Roman"/>
                  </a:rPr>
                  <a:t>stœchiométriques</a:t>
                </a:r>
                <a:r>
                  <a:rPr lang="fr-FR" sz="2000" i="1" dirty="0">
                    <a:ea typeface="Times New Roman"/>
                    <a:cs typeface="Times New Roman"/>
                  </a:rPr>
                  <a:t>. </a:t>
                </a:r>
              </a:p>
              <a:p>
                <a:pPr algn="just"/>
                <a:r>
                  <a:rPr lang="fr-FR" sz="2000" i="1" dirty="0">
                    <a:ea typeface="Times New Roman"/>
                    <a:cs typeface="Times New Roman"/>
                  </a:rPr>
                  <a:t>A l'état final, il ne reste pas de </a:t>
                </a:r>
                <a:r>
                  <a:rPr lang="fr-FR" sz="2000" b="1" i="1" dirty="0">
                    <a:ea typeface="Times New Roman"/>
                    <a:cs typeface="Times New Roman"/>
                  </a:rPr>
                  <a:t>réactifs</a:t>
                </a:r>
                <a:r>
                  <a:rPr lang="fr-FR" sz="2000" i="1" dirty="0">
                    <a:ea typeface="Times New Roman"/>
                    <a:cs typeface="Times New Roman"/>
                  </a:rPr>
                  <a:t> car ils ont été entièrement </a:t>
                </a:r>
                <a:r>
                  <a:rPr lang="fr-FR" sz="2000" i="1" dirty="0" smtClean="0">
                    <a:ea typeface="Times New Roman"/>
                    <a:cs typeface="Times New Roman"/>
                  </a:rPr>
                  <a:t>consommés.</a:t>
                </a:r>
              </a:p>
              <a:p>
                <a:pPr algn="just"/>
                <a:endParaRPr lang="fr-FR" sz="2000" i="1" dirty="0" smtClean="0">
                  <a:ea typeface="Times New Roman"/>
                  <a:cs typeface="Times New Roman"/>
                </a:endParaRPr>
              </a:p>
              <a:p>
                <a:pPr algn="ctr"/>
                <a:r>
                  <a:rPr lang="fr-FR" sz="2000" b="1" i="1" dirty="0" smtClean="0">
                    <a:ea typeface="Times New Roman"/>
                    <a:cs typeface="Times New Roman"/>
                  </a:rPr>
                  <a:t>On a alors </a:t>
                </a:r>
                <a:r>
                  <a:rPr lang="fr-FR" sz="2000" b="1" i="1" dirty="0" err="1" smtClean="0">
                    <a:ea typeface="Times New Roman"/>
                    <a:cs typeface="Times New Roman"/>
                  </a:rPr>
                  <a:t>x</a:t>
                </a:r>
                <a:r>
                  <a:rPr lang="fr-FR" sz="2000" b="1" i="1" baseline="-25000" dirty="0" err="1" smtClean="0">
                    <a:ea typeface="Times New Roman"/>
                    <a:cs typeface="Times New Roman"/>
                  </a:rPr>
                  <a:t>max</a:t>
                </a:r>
                <a:r>
                  <a:rPr lang="fr-FR" sz="2000" b="1" i="1" dirty="0" smtClean="0"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fr-FR" sz="2000" b="1" i="1" dirty="0">
                    <a:ea typeface="Times New Roman"/>
                    <a:cs typeface="Times New Roman"/>
                  </a:rPr>
                  <a:t> </a:t>
                </a:r>
                <a:r>
                  <a:rPr lang="fr-FR" sz="2000" b="1" i="1" dirty="0" smtClean="0">
                    <a:ea typeface="Times New Roman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latin typeface="Cambria Math"/>
                          </a:rPr>
                          <m:t>𝒏</m:t>
                        </m:r>
                        <m:d>
                          <m:dPr>
                            <m:ctrlPr>
                              <a:rPr lang="fr-FR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>
                                <a:latin typeface="Cambria Math"/>
                              </a:rPr>
                              <m:t>𝑩</m:t>
                            </m:r>
                          </m:e>
                        </m:d>
                        <m:r>
                          <a:rPr lang="fr-FR" sz="20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fr-FR" sz="2000" b="1" i="1" dirty="0">
                    <a:ea typeface="Times New Roman"/>
                    <a:cs typeface="Times New Roman"/>
                  </a:rPr>
                  <a:t> </a:t>
                </a: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716" y="1196752"/>
                <a:ext cx="7776864" cy="1782155"/>
              </a:xfrm>
              <a:prstGeom prst="rect">
                <a:avLst/>
              </a:prstGeom>
              <a:blipFill rotWithShape="0">
                <a:blip r:embed="rId3"/>
                <a:stretch>
                  <a:fillRect l="-784" t="-1706" r="-862" b="-10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Mélange stœchiométrique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4" name="Picture 2" descr="http://platon.lacitec.on.ca/~dberge/chimie/stoechio/eau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823" y="3420684"/>
            <a:ext cx="4320480" cy="326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1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ac-nancy-metz.fr/enseign/physique/CHIM/avance/avancement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29" y="1412776"/>
            <a:ext cx="4667250" cy="3352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Système chimique en évolution</a:t>
            </a:r>
            <a:endParaRPr lang="fr-FR" sz="2000" i="1" dirty="0"/>
          </a:p>
          <a:p>
            <a:pPr algn="just"/>
            <a:r>
              <a:rPr lang="fr-FR" sz="2000" i="1" dirty="0"/>
              <a:t>Un système chimique est défini par les </a:t>
            </a:r>
            <a:r>
              <a:rPr lang="fr-FR" sz="2000" b="1" i="1" dirty="0"/>
              <a:t>espèces chimiques </a:t>
            </a:r>
            <a:r>
              <a:rPr lang="fr-FR" sz="2000" i="1" dirty="0"/>
              <a:t>présentes à un instant donné et leurs </a:t>
            </a:r>
            <a:r>
              <a:rPr lang="fr-FR" sz="2000" i="1" dirty="0" smtClean="0"/>
              <a:t>quantités </a:t>
            </a:r>
            <a:r>
              <a:rPr lang="fr-FR" sz="2000" i="1" dirty="0"/>
              <a:t>en </a:t>
            </a:r>
            <a:r>
              <a:rPr lang="fr-FR" sz="2000" b="1" i="1" dirty="0"/>
              <a:t>mole</a:t>
            </a:r>
            <a:r>
              <a:rPr lang="fr-FR" sz="2000" i="1" dirty="0"/>
              <a:t> dans des conditions de </a:t>
            </a:r>
            <a:r>
              <a:rPr lang="fr-FR" sz="2000" b="1" i="1" dirty="0"/>
              <a:t>température</a:t>
            </a:r>
            <a:r>
              <a:rPr lang="fr-FR" sz="2000" i="1" dirty="0"/>
              <a:t> et </a:t>
            </a:r>
            <a:r>
              <a:rPr lang="fr-FR" sz="2000" b="1" i="1" dirty="0"/>
              <a:t>pression</a:t>
            </a:r>
            <a:r>
              <a:rPr lang="fr-FR" sz="2000" i="1" dirty="0"/>
              <a:t> données.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Transformation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50" name="Picture 2" descr="http://www.ac-grenoble.fr/disciplines/spc/img/divers/gif/seconde/tp/zonech/ing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887" y="2924944"/>
            <a:ext cx="4680519" cy="291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6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Système chimique en évolution</a:t>
            </a:r>
            <a:endParaRPr lang="fr-FR" sz="2000" i="1" dirty="0"/>
          </a:p>
          <a:p>
            <a:pPr algn="just"/>
            <a:r>
              <a:rPr lang="fr-FR" sz="2000" i="1" dirty="0" smtClean="0"/>
              <a:t>Lorsque </a:t>
            </a:r>
            <a:r>
              <a:rPr lang="fr-FR" sz="2000" i="1" dirty="0"/>
              <a:t>des espèces chimiques réagissent entre elles, le système chimique évolue entre un état </a:t>
            </a:r>
            <a:r>
              <a:rPr lang="fr-FR" sz="2000" b="1" i="1" dirty="0" smtClean="0"/>
              <a:t>initial</a:t>
            </a:r>
            <a:r>
              <a:rPr lang="fr-FR" sz="2000" i="1" dirty="0" smtClean="0"/>
              <a:t> et </a:t>
            </a:r>
            <a:r>
              <a:rPr lang="fr-FR" sz="2000" i="1" dirty="0"/>
              <a:t>un état </a:t>
            </a:r>
            <a:r>
              <a:rPr lang="fr-FR" sz="2000" b="1" i="1" dirty="0"/>
              <a:t>final</a:t>
            </a:r>
            <a:r>
              <a:rPr lang="fr-FR" sz="2000" i="1" dirty="0"/>
              <a:t> au cours d'une </a:t>
            </a:r>
            <a:r>
              <a:rPr lang="fr-FR" sz="2000" b="1" i="1" dirty="0"/>
              <a:t>transformation chimique</a:t>
            </a:r>
            <a:r>
              <a:rPr lang="fr-FR" sz="2000" i="1" dirty="0"/>
              <a:t>.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Transformation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4" name="Picture 2" descr="http://static1.assistancescolaire.com/4/images/4prc01i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84984"/>
            <a:ext cx="486539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771800" y="5066105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/>
              <a:t>Etat initial</a:t>
            </a:r>
            <a:endParaRPr lang="fr-FR" sz="20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580112" y="5071165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/>
              <a:t>Etat final</a:t>
            </a:r>
            <a:endParaRPr lang="fr-FR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4862000" y="3290343"/>
            <a:ext cx="243270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4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  <p:bldP spid="9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Système chimique en évolution</a:t>
            </a:r>
            <a:endParaRPr lang="fr-FR" sz="2000" i="1" dirty="0"/>
          </a:p>
          <a:p>
            <a:pPr algn="just"/>
            <a:r>
              <a:rPr lang="fr-FR" sz="2000" i="1" dirty="0" smtClean="0"/>
              <a:t>La </a:t>
            </a:r>
            <a:r>
              <a:rPr lang="fr-FR" sz="2000" i="1" dirty="0"/>
              <a:t>transformation chimique est modélisée par une réaction chimique décrite par son </a:t>
            </a:r>
            <a:r>
              <a:rPr lang="fr-FR" sz="2000" b="1" i="1" dirty="0"/>
              <a:t>équation </a:t>
            </a:r>
            <a:r>
              <a:rPr lang="fr-FR" sz="2000" b="1" i="1" dirty="0" smtClean="0"/>
              <a:t>chimique</a:t>
            </a:r>
            <a:r>
              <a:rPr lang="fr-FR" sz="2000" i="1" dirty="0"/>
              <a:t>.</a:t>
            </a:r>
            <a:endParaRPr lang="fr-FR" sz="2000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Transformation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098" name="Picture 2" descr="http://www.maxicours.com/img/1/8/4/1/184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702" y="2780928"/>
            <a:ext cx="601489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4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Réactif limitant</a:t>
            </a:r>
            <a:endParaRPr lang="fr-FR" sz="2000" i="1" dirty="0"/>
          </a:p>
          <a:p>
            <a:pPr algn="just"/>
            <a:r>
              <a:rPr lang="fr-FR" sz="2000" i="1" dirty="0"/>
              <a:t>La transformation chimique s'arrête si l'un des réactifs a été entièrement </a:t>
            </a:r>
            <a:r>
              <a:rPr lang="fr-FR" sz="2000" b="1" i="1" dirty="0"/>
              <a:t>consommé</a:t>
            </a:r>
            <a:r>
              <a:rPr lang="fr-FR" sz="2000" i="1" dirty="0"/>
              <a:t>. C'est le réactif </a:t>
            </a:r>
            <a:r>
              <a:rPr lang="fr-FR" sz="2000" b="1" i="1" dirty="0" smtClean="0"/>
              <a:t>limitant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Transformation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122" name="Picture 2" descr="http://ww3.ac-poitiers.fr/sc_phys/tournier/secondes/chimie/al2i3/im1_capa3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847" y="2906085"/>
            <a:ext cx="487673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avec flèche vers la gauche 8"/>
          <p:cNvSpPr/>
          <p:nvPr/>
        </p:nvSpPr>
        <p:spPr>
          <a:xfrm rot="10800000" flipV="1">
            <a:off x="1619672" y="4149080"/>
            <a:ext cx="2808313" cy="504056"/>
          </a:xfrm>
          <a:prstGeom prst="leftArrowCallout">
            <a:avLst>
              <a:gd name="adj1" fmla="val 25000"/>
              <a:gd name="adj2" fmla="val 25000"/>
              <a:gd name="adj3" fmla="val 60199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Réactif limitant</a:t>
            </a:r>
            <a:endParaRPr lang="fr-FR" i="1" dirty="0"/>
          </a:p>
        </p:txBody>
      </p:sp>
      <p:sp>
        <p:nvSpPr>
          <p:cNvPr id="12" name="Rectangle avec flèche vers la gauche 11"/>
          <p:cNvSpPr/>
          <p:nvPr/>
        </p:nvSpPr>
        <p:spPr>
          <a:xfrm rot="10800000" flipV="1">
            <a:off x="1599914" y="3550217"/>
            <a:ext cx="2808313" cy="504056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Réactif en excès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9677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Rappel</a:t>
            </a:r>
          </a:p>
          <a:p>
            <a:pPr algn="just"/>
            <a:r>
              <a:rPr lang="fr-FR" sz="2000" i="1" dirty="0" smtClean="0"/>
              <a:t>Quelques soient </a:t>
            </a:r>
            <a:r>
              <a:rPr lang="fr-FR" sz="2000" i="1" dirty="0"/>
              <a:t>les quantités initiales, les réactifs </a:t>
            </a:r>
            <a:r>
              <a:rPr lang="fr-FR" sz="2000" b="1" i="1" dirty="0"/>
              <a:t>disparaissent</a:t>
            </a:r>
            <a:r>
              <a:rPr lang="fr-FR" sz="2000" i="1" dirty="0"/>
              <a:t> et les produits </a:t>
            </a:r>
            <a:r>
              <a:rPr lang="fr-FR" sz="2000" b="1" i="1" dirty="0"/>
              <a:t>apparaissent</a:t>
            </a:r>
            <a:r>
              <a:rPr lang="fr-FR" sz="2000" i="1" dirty="0"/>
              <a:t> dans des </a:t>
            </a:r>
            <a:r>
              <a:rPr lang="fr-FR" sz="2000" i="1" dirty="0" smtClean="0"/>
              <a:t>proportions </a:t>
            </a:r>
            <a:r>
              <a:rPr lang="fr-FR" sz="2000" i="1" dirty="0"/>
              <a:t>déterminées par la loi de </a:t>
            </a:r>
            <a:r>
              <a:rPr lang="fr-FR" sz="2000" b="1" i="1" dirty="0"/>
              <a:t>conservation</a:t>
            </a:r>
            <a:r>
              <a:rPr lang="fr-FR" sz="2000" i="1" dirty="0"/>
              <a:t> des éléments chimiques et des charges électriques. </a:t>
            </a:r>
          </a:p>
          <a:p>
            <a:pPr algn="just"/>
            <a:r>
              <a:rPr lang="fr-FR" sz="2000" i="1" dirty="0"/>
              <a:t>L'équation chimique ajustée par des </a:t>
            </a:r>
            <a:r>
              <a:rPr lang="fr-FR" sz="2000" b="1" i="1" dirty="0"/>
              <a:t>nombres stœchiométriques </a:t>
            </a:r>
            <a:r>
              <a:rPr lang="fr-FR" sz="2000" i="1" dirty="0"/>
              <a:t>placés </a:t>
            </a:r>
            <a:r>
              <a:rPr lang="fr-FR" sz="2000" b="1" i="1" dirty="0" smtClean="0"/>
              <a:t>devant</a:t>
            </a:r>
            <a:r>
              <a:rPr lang="fr-FR" sz="2000" i="1" dirty="0" smtClean="0"/>
              <a:t> </a:t>
            </a:r>
            <a:r>
              <a:rPr lang="fr-FR" sz="2000" i="1" dirty="0"/>
              <a:t>les formules des </a:t>
            </a:r>
            <a:r>
              <a:rPr lang="fr-FR" sz="2000" i="1" dirty="0" smtClean="0"/>
              <a:t>espèces </a:t>
            </a:r>
            <a:r>
              <a:rPr lang="fr-FR" sz="2000" i="1" dirty="0"/>
              <a:t>chimiques du système chimique décrit cette </a:t>
            </a:r>
            <a:r>
              <a:rPr lang="fr-FR" sz="2000" i="1" dirty="0" smtClean="0"/>
              <a:t>conservation.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Stœchiométrie et équation chimique  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47716" y="328498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i="1" dirty="0" smtClean="0"/>
              <a:t>Une espèce chimique </a:t>
            </a:r>
            <a:r>
              <a:rPr lang="fr-FR" sz="2000" b="1" i="1" dirty="0" smtClean="0"/>
              <a:t>A</a:t>
            </a:r>
            <a:r>
              <a:rPr lang="fr-FR" sz="2000" i="1" dirty="0" smtClean="0"/>
              <a:t> réagit avec l’espèce </a:t>
            </a:r>
            <a:r>
              <a:rPr lang="fr-FR" sz="2000" b="1" i="1" dirty="0" smtClean="0"/>
              <a:t>B</a:t>
            </a:r>
            <a:r>
              <a:rPr lang="fr-FR" sz="2000" i="1" dirty="0" smtClean="0"/>
              <a:t>; il se forme les espèces chimiques </a:t>
            </a:r>
            <a:r>
              <a:rPr lang="fr-FR" sz="2000" b="1" i="1" dirty="0" smtClean="0"/>
              <a:t>C</a:t>
            </a:r>
            <a:r>
              <a:rPr lang="fr-FR" sz="2000" i="1" dirty="0" smtClean="0"/>
              <a:t> et </a:t>
            </a:r>
            <a:r>
              <a:rPr lang="fr-FR" sz="2000" b="1" i="1" dirty="0" smtClean="0"/>
              <a:t>D</a:t>
            </a:r>
            <a:r>
              <a:rPr lang="fr-FR" sz="2000" i="1" dirty="0" smtClean="0"/>
              <a:t>.</a:t>
            </a:r>
            <a:endParaRPr lang="fr-FR" sz="20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1147716" y="44734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u="sng" dirty="0" smtClean="0">
                <a:solidFill>
                  <a:srgbClr val="FF0000"/>
                </a:solidFill>
              </a:rPr>
              <a:t>Equation chimique</a:t>
            </a:r>
            <a:r>
              <a:rPr lang="fr-FR" sz="2000" i="1" dirty="0" smtClean="0">
                <a:solidFill>
                  <a:srgbClr val="FF0000"/>
                </a:solidFill>
              </a:rPr>
              <a:t>: 	    </a:t>
            </a:r>
            <a:r>
              <a:rPr lang="fr-FR" sz="2000" b="1" i="1" dirty="0" err="1" smtClean="0">
                <a:solidFill>
                  <a:srgbClr val="FF0000"/>
                </a:solidFill>
              </a:rPr>
              <a:t>a</a:t>
            </a:r>
            <a:r>
              <a:rPr lang="fr-FR" sz="2000" i="1" dirty="0" err="1" smtClean="0">
                <a:solidFill>
                  <a:srgbClr val="FF0000"/>
                </a:solidFill>
              </a:rPr>
              <a:t>A</a:t>
            </a:r>
            <a:r>
              <a:rPr lang="fr-FR" sz="2000" i="1" dirty="0" smtClean="0">
                <a:solidFill>
                  <a:srgbClr val="FF0000"/>
                </a:solidFill>
              </a:rPr>
              <a:t>   +   </a:t>
            </a:r>
            <a:r>
              <a:rPr lang="fr-FR" sz="2000" b="1" i="1" dirty="0" err="1" smtClean="0">
                <a:solidFill>
                  <a:srgbClr val="FF0000"/>
                </a:solidFill>
              </a:rPr>
              <a:t>b</a:t>
            </a:r>
            <a:r>
              <a:rPr lang="fr-FR" sz="2000" i="1" dirty="0" err="1" smtClean="0">
                <a:solidFill>
                  <a:srgbClr val="FF0000"/>
                </a:solidFill>
              </a:rPr>
              <a:t>B</a:t>
            </a:r>
            <a:r>
              <a:rPr lang="fr-FR" sz="2000" i="1" dirty="0" smtClean="0">
                <a:solidFill>
                  <a:srgbClr val="FF0000"/>
                </a:solidFill>
              </a:rPr>
              <a:t>		</a:t>
            </a:r>
            <a:r>
              <a:rPr lang="fr-FR" sz="2000" b="1" i="1" dirty="0" err="1" smtClean="0">
                <a:solidFill>
                  <a:srgbClr val="FF0000"/>
                </a:solidFill>
              </a:rPr>
              <a:t>c</a:t>
            </a:r>
            <a:r>
              <a:rPr lang="fr-FR" sz="2000" i="1" dirty="0" err="1" smtClean="0">
                <a:solidFill>
                  <a:srgbClr val="FF0000"/>
                </a:solidFill>
              </a:rPr>
              <a:t>C</a:t>
            </a:r>
            <a:r>
              <a:rPr lang="fr-FR" sz="2000" i="1" dirty="0" smtClean="0">
                <a:solidFill>
                  <a:srgbClr val="FF0000"/>
                </a:solidFill>
              </a:rPr>
              <a:t>   +   </a:t>
            </a:r>
            <a:r>
              <a:rPr lang="fr-FR" sz="2000" b="1" i="1" dirty="0" err="1" smtClean="0">
                <a:solidFill>
                  <a:srgbClr val="FF0000"/>
                </a:solidFill>
              </a:rPr>
              <a:t>d</a:t>
            </a:r>
            <a:r>
              <a:rPr lang="fr-FR" sz="2000" i="1" dirty="0" err="1" smtClean="0">
                <a:solidFill>
                  <a:srgbClr val="FF0000"/>
                </a:solidFill>
              </a:rPr>
              <a:t>D</a:t>
            </a:r>
            <a:endParaRPr lang="fr-FR" sz="2000" i="1" dirty="0" smtClean="0">
              <a:solidFill>
                <a:srgbClr val="FF0000"/>
              </a:solidFill>
            </a:endParaRPr>
          </a:p>
          <a:p>
            <a:endParaRPr lang="fr-FR" sz="2000" i="1" dirty="0" smtClean="0">
              <a:solidFill>
                <a:srgbClr val="FF0000"/>
              </a:solidFill>
            </a:endParaRPr>
          </a:p>
          <a:p>
            <a:r>
              <a:rPr lang="fr-FR" sz="2000" i="1" u="sng" dirty="0" smtClean="0">
                <a:solidFill>
                  <a:srgbClr val="0070C0"/>
                </a:solidFill>
              </a:rPr>
              <a:t>Nombres stœchiométriques: </a:t>
            </a:r>
            <a:r>
              <a:rPr lang="fr-FR" sz="2000" i="1" dirty="0" smtClean="0">
                <a:solidFill>
                  <a:srgbClr val="0070C0"/>
                </a:solidFill>
              </a:rPr>
              <a:t>	     </a:t>
            </a:r>
            <a:r>
              <a:rPr lang="fr-FR" sz="2000" b="1" i="1" dirty="0" smtClean="0">
                <a:solidFill>
                  <a:srgbClr val="0070C0"/>
                </a:solidFill>
              </a:rPr>
              <a:t>a          b		 c          d</a:t>
            </a:r>
            <a:endParaRPr lang="fr-FR" sz="2000" i="1" u="sng" dirty="0">
              <a:solidFill>
                <a:srgbClr val="0070C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508104" y="4725144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11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Exemple</a:t>
            </a:r>
          </a:p>
          <a:p>
            <a:pPr algn="ctr"/>
            <a:r>
              <a:rPr lang="fr-FR" sz="2000" i="1" dirty="0" smtClean="0"/>
              <a:t>Réaction du </a:t>
            </a:r>
            <a:r>
              <a:rPr lang="fr-FR" sz="2000" i="1" dirty="0" err="1" smtClean="0"/>
              <a:t>diiode</a:t>
            </a:r>
            <a:r>
              <a:rPr lang="fr-FR" sz="2000" i="1" dirty="0" smtClean="0"/>
              <a:t> I</a:t>
            </a:r>
            <a:r>
              <a:rPr lang="fr-FR" sz="2000" i="1" baseline="-25000" dirty="0" smtClean="0"/>
              <a:t>2</a:t>
            </a:r>
            <a:r>
              <a:rPr lang="fr-FR" sz="2000" i="1" dirty="0" smtClean="0"/>
              <a:t> avec l’ion thiosulfate S</a:t>
            </a:r>
            <a:r>
              <a:rPr lang="fr-FR" sz="2000" i="1" baseline="-25000" dirty="0" smtClean="0"/>
              <a:t>2</a:t>
            </a:r>
            <a:r>
              <a:rPr lang="fr-FR" sz="2000" i="1" dirty="0" smtClean="0"/>
              <a:t>O</a:t>
            </a:r>
            <a:r>
              <a:rPr lang="fr-FR" sz="2000" i="1" baseline="-25000" dirty="0" smtClean="0"/>
              <a:t>3</a:t>
            </a:r>
            <a:r>
              <a:rPr lang="fr-FR" sz="2000" i="1" baseline="30000" dirty="0" smtClean="0"/>
              <a:t>2-</a:t>
            </a:r>
            <a:endParaRPr lang="fr-FR" sz="2000" i="1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000" i="1" dirty="0" smtClean="0"/>
              <a:t>Equilibrer l’équation chimique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000" i="1" dirty="0" smtClean="0"/>
              <a:t>Indiquer pour chaque espèce chimique le nombre stœchiométrique correspondant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Stœchiométrie et équation chimique  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20152" y="292494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…. </a:t>
            </a:r>
            <a:r>
              <a:rPr lang="en-US" sz="2000" i="1" dirty="0"/>
              <a:t>I</a:t>
            </a:r>
            <a:r>
              <a:rPr lang="en-US" sz="2000" i="1" baseline="-25000" dirty="0"/>
              <a:t>2 (</a:t>
            </a:r>
            <a:r>
              <a:rPr lang="en-US" sz="2000" i="1" baseline="-25000" dirty="0" err="1"/>
              <a:t>aq</a:t>
            </a:r>
            <a:r>
              <a:rPr lang="en-US" sz="2000" i="1" baseline="-25000" dirty="0"/>
              <a:t>)</a:t>
            </a:r>
            <a:r>
              <a:rPr lang="en-US" sz="2000" i="1" dirty="0"/>
              <a:t>          +       …. S</a:t>
            </a:r>
            <a:r>
              <a:rPr lang="en-US" sz="2000" i="1" baseline="-25000" dirty="0"/>
              <a:t>2</a:t>
            </a:r>
            <a:r>
              <a:rPr lang="en-US" sz="2000" i="1" dirty="0"/>
              <a:t>O</a:t>
            </a:r>
            <a:r>
              <a:rPr lang="en-US" sz="2000" i="1" baseline="-25000" dirty="0"/>
              <a:t>3</a:t>
            </a:r>
            <a:r>
              <a:rPr lang="en-US" sz="2000" i="1" baseline="30000" dirty="0"/>
              <a:t>2-</a:t>
            </a:r>
            <a:r>
              <a:rPr lang="en-US" sz="2000" i="1" baseline="-25000" dirty="0"/>
              <a:t> (</a:t>
            </a:r>
            <a:r>
              <a:rPr lang="en-US" sz="2000" i="1" baseline="-25000" dirty="0" err="1"/>
              <a:t>aq</a:t>
            </a:r>
            <a:r>
              <a:rPr lang="en-US" sz="2000" i="1" baseline="-25000" dirty="0"/>
              <a:t>)</a:t>
            </a:r>
            <a:r>
              <a:rPr lang="en-US" sz="2000" i="1" dirty="0"/>
              <a:t>    </a:t>
            </a:r>
            <a:r>
              <a:rPr lang="fr-FR" sz="2000" i="1" dirty="0" smtClean="0">
                <a:sym typeface="Wingdings"/>
              </a:rPr>
              <a:t></a:t>
            </a:r>
            <a:r>
              <a:rPr lang="en-US" sz="2000" i="1" dirty="0" smtClean="0"/>
              <a:t>       …. </a:t>
            </a:r>
            <a:r>
              <a:rPr lang="en-US" sz="2000" i="1" dirty="0"/>
              <a:t>I</a:t>
            </a:r>
            <a:r>
              <a:rPr lang="en-US" sz="2000" i="1" baseline="30000" dirty="0"/>
              <a:t>- </a:t>
            </a:r>
            <a:r>
              <a:rPr lang="en-US" sz="2000" i="1" baseline="-25000" dirty="0"/>
              <a:t> (</a:t>
            </a:r>
            <a:r>
              <a:rPr lang="en-US" sz="2000" i="1" baseline="-25000" dirty="0" err="1"/>
              <a:t>aq</a:t>
            </a:r>
            <a:r>
              <a:rPr lang="en-US" sz="2000" i="1" baseline="-25000" dirty="0"/>
              <a:t>)</a:t>
            </a:r>
            <a:r>
              <a:rPr lang="en-US" sz="2000" i="1" dirty="0"/>
              <a:t>         +     …. </a:t>
            </a:r>
            <a:r>
              <a:rPr lang="fr-FR" sz="2000" i="1" dirty="0"/>
              <a:t>S</a:t>
            </a:r>
            <a:r>
              <a:rPr lang="fr-FR" sz="2000" i="1" baseline="-25000" dirty="0"/>
              <a:t>4</a:t>
            </a:r>
            <a:r>
              <a:rPr lang="fr-FR" sz="2000" i="1" dirty="0"/>
              <a:t>O</a:t>
            </a:r>
            <a:r>
              <a:rPr lang="fr-FR" sz="2000" i="1" baseline="-25000" dirty="0"/>
              <a:t>6</a:t>
            </a:r>
            <a:r>
              <a:rPr lang="fr-FR" sz="2000" i="1" baseline="30000" dirty="0"/>
              <a:t>2-</a:t>
            </a:r>
            <a:r>
              <a:rPr lang="fr-FR" sz="2000" i="1" baseline="-25000" dirty="0"/>
              <a:t> (</a:t>
            </a:r>
            <a:r>
              <a:rPr lang="fr-FR" sz="2000" i="1" baseline="-25000" dirty="0" err="1"/>
              <a:t>aq</a:t>
            </a:r>
            <a:r>
              <a:rPr lang="fr-FR" sz="2000" i="1" baseline="-25000" dirty="0"/>
              <a:t>)</a:t>
            </a:r>
            <a:r>
              <a:rPr lang="fr-FR" sz="2000" i="1" dirty="0"/>
              <a:t>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3068" y="3501008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u="sng" dirty="0" smtClean="0">
                <a:solidFill>
                  <a:srgbClr val="FF0000"/>
                </a:solidFill>
              </a:rPr>
              <a:t>Equation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chimique</a:t>
            </a:r>
            <a:r>
              <a:rPr lang="en-US" sz="2000" i="1" u="sng" dirty="0" smtClean="0">
                <a:solidFill>
                  <a:srgbClr val="FF0000"/>
                </a:solidFill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</a:rPr>
              <a:t>équilibrée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I</a:t>
            </a:r>
            <a:r>
              <a:rPr lang="en-US" sz="2000" i="1" baseline="-25000" dirty="0">
                <a:solidFill>
                  <a:srgbClr val="FF0000"/>
                </a:solidFill>
              </a:rPr>
              <a:t>2 (</a:t>
            </a:r>
            <a:r>
              <a:rPr lang="en-US" sz="2000" i="1" baseline="-25000" dirty="0" err="1">
                <a:solidFill>
                  <a:srgbClr val="FF0000"/>
                </a:solidFill>
              </a:rPr>
              <a:t>aq</a:t>
            </a:r>
            <a:r>
              <a:rPr lang="en-US" sz="2000" i="1" baseline="-25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          +      </a:t>
            </a:r>
            <a:r>
              <a:rPr lang="en-US" sz="2000" b="1" i="1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 S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O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i="1" baseline="30000" dirty="0" smtClean="0">
                <a:solidFill>
                  <a:srgbClr val="FF0000"/>
                </a:solidFill>
              </a:rPr>
              <a:t>2-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i="1" baseline="-25000" dirty="0">
                <a:solidFill>
                  <a:srgbClr val="FF0000"/>
                </a:solidFill>
              </a:rPr>
              <a:t>(</a:t>
            </a:r>
            <a:r>
              <a:rPr lang="en-US" sz="2000" i="1" baseline="-25000" dirty="0" err="1">
                <a:solidFill>
                  <a:srgbClr val="FF0000"/>
                </a:solidFill>
              </a:rPr>
              <a:t>aq</a:t>
            </a:r>
            <a:r>
              <a:rPr lang="en-US" sz="2000" i="1" baseline="-25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        </a:t>
            </a:r>
            <a:r>
              <a:rPr lang="fr-FR" sz="2000" i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000" i="1" dirty="0">
                <a:solidFill>
                  <a:srgbClr val="FF0000"/>
                </a:solidFill>
              </a:rPr>
              <a:t>         </a:t>
            </a:r>
            <a:r>
              <a:rPr lang="en-US" sz="2000" b="1" i="1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 I</a:t>
            </a:r>
            <a:r>
              <a:rPr lang="en-US" sz="2000" i="1" baseline="30000" dirty="0" smtClean="0">
                <a:solidFill>
                  <a:srgbClr val="FF0000"/>
                </a:solidFill>
              </a:rPr>
              <a:t>- 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i="1" baseline="-25000" dirty="0">
                <a:solidFill>
                  <a:srgbClr val="FF0000"/>
                </a:solidFill>
              </a:rPr>
              <a:t>(</a:t>
            </a:r>
            <a:r>
              <a:rPr lang="en-US" sz="2000" i="1" baseline="-25000" dirty="0" err="1">
                <a:solidFill>
                  <a:srgbClr val="FF0000"/>
                </a:solidFill>
              </a:rPr>
              <a:t>aq</a:t>
            </a:r>
            <a:r>
              <a:rPr lang="en-US" sz="2000" i="1" baseline="-25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         +     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  </a:t>
            </a:r>
            <a:r>
              <a:rPr lang="fr-FR" sz="2000" i="1" dirty="0" smtClean="0">
                <a:solidFill>
                  <a:srgbClr val="FF0000"/>
                </a:solidFill>
              </a:rPr>
              <a:t>S</a:t>
            </a:r>
            <a:r>
              <a:rPr lang="fr-FR" sz="2000" i="1" baseline="-25000" dirty="0" smtClean="0">
                <a:solidFill>
                  <a:srgbClr val="FF0000"/>
                </a:solidFill>
              </a:rPr>
              <a:t>4</a:t>
            </a:r>
            <a:r>
              <a:rPr lang="fr-FR" sz="2000" i="1" dirty="0" smtClean="0">
                <a:solidFill>
                  <a:srgbClr val="FF0000"/>
                </a:solidFill>
              </a:rPr>
              <a:t>O</a:t>
            </a:r>
            <a:r>
              <a:rPr lang="fr-FR" sz="2000" i="1" baseline="-25000" dirty="0" smtClean="0">
                <a:solidFill>
                  <a:srgbClr val="FF0000"/>
                </a:solidFill>
              </a:rPr>
              <a:t>6</a:t>
            </a:r>
            <a:r>
              <a:rPr lang="fr-FR" sz="2000" i="1" baseline="30000" dirty="0" smtClean="0">
                <a:solidFill>
                  <a:srgbClr val="FF0000"/>
                </a:solidFill>
              </a:rPr>
              <a:t>2-</a:t>
            </a:r>
            <a:r>
              <a:rPr lang="fr-FR" sz="2000" i="1" baseline="-25000" dirty="0" smtClean="0">
                <a:solidFill>
                  <a:srgbClr val="FF0000"/>
                </a:solidFill>
              </a:rPr>
              <a:t> </a:t>
            </a:r>
            <a:r>
              <a:rPr lang="fr-FR" sz="2000" i="1" baseline="-25000" dirty="0">
                <a:solidFill>
                  <a:srgbClr val="FF0000"/>
                </a:solidFill>
              </a:rPr>
              <a:t>(</a:t>
            </a:r>
            <a:r>
              <a:rPr lang="fr-FR" sz="2000" i="1" baseline="-25000" dirty="0" err="1">
                <a:solidFill>
                  <a:srgbClr val="FF0000"/>
                </a:solidFill>
              </a:rPr>
              <a:t>aq</a:t>
            </a:r>
            <a:r>
              <a:rPr lang="fr-FR" sz="2000" i="1" baseline="-25000" dirty="0" smtClean="0">
                <a:solidFill>
                  <a:srgbClr val="FF0000"/>
                </a:solidFill>
              </a:rPr>
              <a:t>)</a:t>
            </a:r>
            <a:endParaRPr lang="fr-FR" sz="2000" i="1" dirty="0" smtClean="0">
              <a:solidFill>
                <a:srgbClr val="FF0000"/>
              </a:solidFill>
            </a:endParaRPr>
          </a:p>
          <a:p>
            <a:pPr algn="ctr"/>
            <a:endParaRPr lang="fr-FR" sz="2000" i="1" dirty="0">
              <a:solidFill>
                <a:srgbClr val="FF0000"/>
              </a:solidFill>
            </a:endParaRPr>
          </a:p>
          <a:p>
            <a:pPr algn="ctr"/>
            <a:r>
              <a:rPr lang="fr-FR" sz="2000" i="1" u="sng" dirty="0" smtClean="0">
                <a:solidFill>
                  <a:srgbClr val="FF0000"/>
                </a:solidFill>
              </a:rPr>
              <a:t>Nombres stœchiométriques</a:t>
            </a:r>
          </a:p>
          <a:p>
            <a:pPr algn="ctr"/>
            <a:endParaRPr lang="fr-FR" sz="2000" i="1" u="sng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i="1" dirty="0">
                <a:solidFill>
                  <a:srgbClr val="FF0000"/>
                </a:solidFill>
              </a:rPr>
              <a:t> </a:t>
            </a:r>
            <a:r>
              <a:rPr lang="fr-FR" sz="2000" b="1" i="1" dirty="0" smtClean="0">
                <a:solidFill>
                  <a:srgbClr val="FF0000"/>
                </a:solidFill>
              </a:rPr>
              <a:t>    1		      2			2		    1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0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Avancement</a:t>
            </a:r>
          </a:p>
          <a:p>
            <a:pPr algn="just"/>
            <a:r>
              <a:rPr lang="fr-FR" sz="2000" i="1" dirty="0"/>
              <a:t>L'avancement d'une réaction chimique, noté </a:t>
            </a:r>
            <a:r>
              <a:rPr lang="fr-FR" sz="2000" b="1" i="1" dirty="0"/>
              <a:t>x</a:t>
            </a:r>
            <a:r>
              <a:rPr lang="fr-FR" sz="2000" i="1" dirty="0"/>
              <a:t> et exprimé en mol, est la grandeur permettant de suivre </a:t>
            </a:r>
            <a:r>
              <a:rPr lang="fr-FR" sz="2000" i="1" dirty="0" smtClean="0"/>
              <a:t>l'</a:t>
            </a:r>
            <a:r>
              <a:rPr lang="fr-FR" sz="2000" b="1" i="1" dirty="0" smtClean="0"/>
              <a:t>évolution </a:t>
            </a:r>
            <a:r>
              <a:rPr lang="fr-FR" sz="2000" i="1" dirty="0"/>
              <a:t>du système chimique.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000" i="1" dirty="0"/>
              <a:t>A l'état </a:t>
            </a:r>
            <a:r>
              <a:rPr lang="fr-FR" sz="2000" b="1" i="1" dirty="0"/>
              <a:t>initial</a:t>
            </a:r>
            <a:r>
              <a:rPr lang="fr-FR" sz="2000" i="1" dirty="0"/>
              <a:t> du système </a:t>
            </a:r>
            <a:r>
              <a:rPr lang="fr-FR" sz="2000" i="1" dirty="0" smtClean="0"/>
              <a:t>chimique, x </a:t>
            </a:r>
            <a:r>
              <a:rPr lang="fr-FR" sz="2000" i="1" dirty="0"/>
              <a:t>= </a:t>
            </a:r>
            <a:r>
              <a:rPr lang="fr-FR" sz="2000" b="1" i="1" dirty="0"/>
              <a:t>0 mol</a:t>
            </a:r>
            <a:r>
              <a:rPr lang="fr-FR" sz="2000" i="1" dirty="0"/>
              <a:t>. </a:t>
            </a:r>
            <a:endParaRPr lang="fr-FR" sz="2000" i="1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000" i="1" dirty="0" smtClean="0"/>
              <a:t>Au </a:t>
            </a:r>
            <a:r>
              <a:rPr lang="fr-FR" sz="2000" i="1" dirty="0"/>
              <a:t>cours de la réaction chimique, x </a:t>
            </a:r>
            <a:r>
              <a:rPr lang="fr-FR" sz="2000" b="1" i="1" dirty="0"/>
              <a:t>augmente</a:t>
            </a:r>
            <a:r>
              <a:rPr lang="fr-FR" sz="2000" i="1" dirty="0"/>
              <a:t>. </a:t>
            </a:r>
            <a:endParaRPr lang="fr-FR" sz="2000" i="1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000" i="1" dirty="0" smtClean="0"/>
              <a:t>A </a:t>
            </a:r>
            <a:r>
              <a:rPr lang="fr-FR" sz="2000" i="1" dirty="0"/>
              <a:t>l'état </a:t>
            </a:r>
            <a:r>
              <a:rPr lang="fr-FR" sz="2000" b="1" i="1" dirty="0"/>
              <a:t>final</a:t>
            </a:r>
            <a:r>
              <a:rPr lang="fr-FR" sz="2000" i="1" dirty="0"/>
              <a:t>, lorsque le réactif limitant a été entièrement </a:t>
            </a:r>
            <a:r>
              <a:rPr lang="fr-FR" sz="2000" b="1" i="1" dirty="0"/>
              <a:t>consommé</a:t>
            </a:r>
            <a:r>
              <a:rPr lang="fr-FR" sz="2000" i="1" dirty="0"/>
              <a:t>, x atteint sa valeur </a:t>
            </a:r>
            <a:r>
              <a:rPr lang="fr-FR" sz="2000" b="1" i="1" dirty="0"/>
              <a:t>maximale </a:t>
            </a:r>
            <a:r>
              <a:rPr lang="fr-FR" sz="2000" b="1" i="1" dirty="0" err="1"/>
              <a:t>x</a:t>
            </a:r>
            <a:r>
              <a:rPr lang="fr-FR" sz="2000" b="1" i="1" baseline="-25000" dirty="0" err="1"/>
              <a:t>max</a:t>
            </a:r>
            <a:r>
              <a:rPr lang="fr-FR" sz="2000" i="1" dirty="0"/>
              <a:t>.</a:t>
            </a:r>
            <a:endParaRPr lang="fr-FR" sz="2000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38410" y="33316"/>
            <a:ext cx="7200800" cy="12241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Avancement d’une réaction chimique</a:t>
            </a:r>
            <a:br>
              <a:rPr lang="fr-FR" sz="3600" dirty="0" smtClean="0"/>
            </a:br>
            <a:r>
              <a:rPr lang="fr-FR" sz="2400" dirty="0" smtClean="0"/>
              <a:t>Evolution d’un système chimique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6" name="Picture 2" descr="http://physique.chimie.pagesperso-orange.fr/Images/Pondi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60228"/>
            <a:ext cx="43910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avec flèche vers la droite 2"/>
          <p:cNvSpPr/>
          <p:nvPr/>
        </p:nvSpPr>
        <p:spPr>
          <a:xfrm>
            <a:off x="1403648" y="5733256"/>
            <a:ext cx="1728192" cy="432048"/>
          </a:xfrm>
          <a:prstGeom prst="right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Etat initial</a:t>
            </a:r>
            <a:endParaRPr lang="fr-FR" i="1" dirty="0"/>
          </a:p>
        </p:txBody>
      </p:sp>
      <p:sp>
        <p:nvSpPr>
          <p:cNvPr id="10" name="Rectangle avec flèche vers la droite 9"/>
          <p:cNvSpPr/>
          <p:nvPr/>
        </p:nvSpPr>
        <p:spPr>
          <a:xfrm>
            <a:off x="1403648" y="4912766"/>
            <a:ext cx="2124236" cy="532458"/>
          </a:xfrm>
          <a:prstGeom prst="right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Augmentation de x</a:t>
            </a:r>
            <a:endParaRPr lang="fr-FR" i="1" dirty="0"/>
          </a:p>
        </p:txBody>
      </p:sp>
      <p:sp>
        <p:nvSpPr>
          <p:cNvPr id="11" name="Rectangle avec flèche vers la droite 10"/>
          <p:cNvSpPr/>
          <p:nvPr/>
        </p:nvSpPr>
        <p:spPr>
          <a:xfrm flipH="1">
            <a:off x="6660232" y="4005064"/>
            <a:ext cx="2088232" cy="763686"/>
          </a:xfrm>
          <a:prstGeom prst="right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Etat final</a:t>
            </a:r>
          </a:p>
          <a:p>
            <a:pPr algn="ctr"/>
            <a:r>
              <a:rPr lang="fr-FR" i="1" dirty="0"/>
              <a:t>x</a:t>
            </a:r>
            <a:r>
              <a:rPr lang="fr-FR" i="1" dirty="0" smtClean="0"/>
              <a:t> = </a:t>
            </a:r>
            <a:r>
              <a:rPr lang="fr-FR" i="1" dirty="0" err="1" smtClean="0"/>
              <a:t>x</a:t>
            </a:r>
            <a:r>
              <a:rPr lang="fr-FR" i="1" cap="all" baseline="-25000" dirty="0" err="1" smtClean="0"/>
              <a:t>max</a:t>
            </a:r>
            <a:endParaRPr lang="fr-FR" i="1" baseline="-25000" dirty="0"/>
          </a:p>
        </p:txBody>
      </p:sp>
    </p:spTree>
    <p:extLst>
      <p:ext uri="{BB962C8B-B14F-4D97-AF65-F5344CB8AC3E}">
        <p14:creationId xmlns:p14="http://schemas.microsoft.com/office/powerpoint/2010/main" val="59023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18797</TotalTime>
  <Words>892</Words>
  <Application>Microsoft Office PowerPoint</Application>
  <PresentationFormat>Affichage à l'écran (4:3)</PresentationFormat>
  <Paragraphs>179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Cambria Math</vt:lpstr>
      <vt:lpstr>Gill Sans MT</vt:lpstr>
      <vt:lpstr>Times New Roman</vt:lpstr>
      <vt:lpstr>Verdana</vt:lpstr>
      <vt:lpstr>Wingdings</vt:lpstr>
      <vt:lpstr>Wingdings 2</vt:lpstr>
      <vt:lpstr>Solstice</vt:lpstr>
      <vt:lpstr>Couleurs et images</vt:lpstr>
      <vt:lpstr>Avancement d’une réaction chimique</vt:lpstr>
      <vt:lpstr>Avancement d’une réaction chimique Transformation chimique</vt:lpstr>
      <vt:lpstr>Avancement d’une réaction chimique Transformation chimique</vt:lpstr>
      <vt:lpstr>Avancement d’une réaction chimique Transformation chimique</vt:lpstr>
      <vt:lpstr>Avancement d’une réaction chimique Transformation chimique</vt:lpstr>
      <vt:lpstr>Avancement d’une réaction chimique Stœchiométrie et équation chimique  </vt:lpstr>
      <vt:lpstr>Avancement d’une réaction chimique Stœchiométrie et équation chimique  </vt:lpstr>
      <vt:lpstr>Avancement d’une réaction chimique Evolution d’un système chimique</vt:lpstr>
      <vt:lpstr>Avancement d’une réaction chimique Evolution d’un système chimique</vt:lpstr>
      <vt:lpstr>Avancement d’une réaction chimique Evolution d’un système chimique</vt:lpstr>
      <vt:lpstr>Avancement d’une réaction chimique Evolution d’un système chimique</vt:lpstr>
      <vt:lpstr>Avancement d’une réaction chimique Etat final</vt:lpstr>
      <vt:lpstr>Avancement d’une réaction chimique Mélange stœchiométrique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595</cp:revision>
  <dcterms:created xsi:type="dcterms:W3CDTF">2011-11-26T21:21:18Z</dcterms:created>
  <dcterms:modified xsi:type="dcterms:W3CDTF">2013-12-04T07:25:25Z</dcterms:modified>
</cp:coreProperties>
</file>