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5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DDDDDD"/>
    <a:srgbClr val="D60093"/>
    <a:srgbClr val="CCECFF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585-EE36-4643-A209-7EE56721079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35C9-912C-44F1-B8FD-FB8D200E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14/04/2015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s.univ-nantes.fr/sites/genevieve_tulloue/Elec/Champs/topoB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Lois et modèles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2952328" cy="4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Caractérisation d’un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uniforme</a:t>
            </a:r>
          </a:p>
          <a:p>
            <a:pPr algn="just"/>
            <a:r>
              <a:rPr lang="fr-FR" sz="2000" i="1" dirty="0" smtClean="0"/>
              <a:t>Dans un région de l’espace, un champ est </a:t>
            </a:r>
            <a:r>
              <a:rPr lang="fr-FR" sz="2000" b="1" i="1" dirty="0" smtClean="0"/>
              <a:t>uniforme</a:t>
            </a:r>
            <a:r>
              <a:rPr lang="fr-FR" sz="2000" i="1" dirty="0" smtClean="0"/>
              <a:t> si la grandeur physique le définissant a les mêmes </a:t>
            </a:r>
            <a:r>
              <a:rPr lang="fr-FR" sz="2000" b="1" i="1" dirty="0" smtClean="0"/>
              <a:t>caractéristiques</a:t>
            </a:r>
            <a:r>
              <a:rPr lang="fr-FR" sz="2000" i="1" dirty="0" smtClean="0"/>
              <a:t> en tout point.</a:t>
            </a:r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514741"/>
            <a:ext cx="4284476" cy="3179430"/>
          </a:xfrm>
          <a:prstGeom prst="rect">
            <a:avLst/>
          </a:prstGeom>
        </p:spPr>
      </p:pic>
      <p:sp>
        <p:nvSpPr>
          <p:cNvPr id="9" name="Légende encadrée 1 8"/>
          <p:cNvSpPr/>
          <p:nvPr/>
        </p:nvSpPr>
        <p:spPr>
          <a:xfrm>
            <a:off x="2879812" y="5949280"/>
            <a:ext cx="2592288" cy="504056"/>
          </a:xfrm>
          <a:prstGeom prst="borderCallout1">
            <a:avLst>
              <a:gd name="adj1" fmla="val -11616"/>
              <a:gd name="adj2" fmla="val 44640"/>
              <a:gd name="adj3" fmla="val -187614"/>
              <a:gd name="adj4" fmla="val 544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Champ vectoriel uniforme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589394" y="3121134"/>
            <a:ext cx="1882705" cy="18920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de pesanteur et de gravitation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de pesanteur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champ de pesanteur est un champ </a:t>
            </a:r>
            <a:r>
              <a:rPr lang="fr-FR" sz="2000" b="1" i="1" dirty="0" smtClean="0"/>
              <a:t>vectoriel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relation qui lie le champ de pesanteur g et le poids P d’un objet de masse m est :</a:t>
            </a:r>
          </a:p>
          <a:p>
            <a:pPr algn="ctr"/>
            <a:endParaRPr lang="fr-FR" sz="2000" i="1" dirty="0"/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79114"/>
            <a:ext cx="1457325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321117" y="3687646"/>
                <a:ext cx="4284476" cy="299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000" i="1" u="sng" dirty="0" smtClean="0"/>
                  <a:t>Caractéristique de g </a:t>
                </a:r>
                <a:r>
                  <a:rPr lang="fr-FR" sz="2000" i="1" dirty="0" smtClean="0"/>
                  <a:t>:</a:t>
                </a:r>
                <a:endParaRPr lang="fr-FR" sz="2000" i="1" dirty="0"/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smtClean="0"/>
                  <a:t>Origine : </a:t>
                </a:r>
                <a:r>
                  <a:rPr lang="fr-FR" sz="2000" b="1" i="1" dirty="0" smtClean="0"/>
                  <a:t>point A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smtClean="0"/>
                  <a:t>Direction : </a:t>
                </a:r>
                <a:r>
                  <a:rPr lang="fr-FR" sz="2000" b="1" i="1" dirty="0" smtClean="0"/>
                  <a:t>verticale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smtClean="0"/>
                  <a:t>Sens : </a:t>
                </a:r>
                <a:r>
                  <a:rPr lang="fr-FR" sz="2000" b="1" i="1" dirty="0" smtClean="0"/>
                  <a:t>vers le bas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i="1" dirty="0" smtClean="0"/>
                  <a:t>Valeur : </a:t>
                </a:r>
              </a:p>
              <a:p>
                <a:pPr algn="ctr"/>
                <a:r>
                  <a:rPr lang="fr-FR" sz="2000" b="1" i="1" dirty="0" smtClean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fr-FR" sz="2800" b="1" i="1" dirty="0" smtClean="0"/>
              </a:p>
              <a:p>
                <a:pPr algn="ctr"/>
                <a:endParaRPr lang="fr-FR" sz="2800" i="1" dirty="0" smtClean="0"/>
              </a:p>
              <a:p>
                <a:pPr algn="ctr"/>
                <a:r>
                  <a:rPr lang="fr-FR" sz="2000" b="1" i="1" dirty="0" smtClean="0"/>
                  <a:t>P en N, m en kg, g en N.kg</a:t>
                </a:r>
                <a:r>
                  <a:rPr lang="fr-FR" sz="2000" b="1" i="1" baseline="30000" dirty="0" smtClean="0"/>
                  <a:t>-1</a:t>
                </a:r>
                <a:r>
                  <a:rPr lang="fr-FR" sz="2000" i="1" dirty="0" smtClean="0"/>
                  <a:t> </a:t>
                </a:r>
                <a:endParaRPr lang="fr-FR" sz="2000" i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687646"/>
                <a:ext cx="4284476" cy="2990178"/>
              </a:xfrm>
              <a:prstGeom prst="rect">
                <a:avLst/>
              </a:prstGeom>
              <a:blipFill rotWithShape="0">
                <a:blip r:embed="rId4"/>
                <a:stretch>
                  <a:fillRect l="-1565" t="-1224" b="-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5497847" y="1700808"/>
            <a:ext cx="198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732240" y="1685459"/>
            <a:ext cx="198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131840" y="3736688"/>
            <a:ext cx="198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1.gstatic.com/images?q=tbn:ANd9GcQWXxRabhDJPS__sJgwG8lNJjzmqL6pLoaA5hNqUWGBSRqYQCoMdRTFUmzC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93" y="3403335"/>
            <a:ext cx="2163151" cy="32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de pesanteur et de gravitation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de pesanteur local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champ de pesanteur local est </a:t>
            </a:r>
            <a:r>
              <a:rPr lang="fr-FR" sz="2000" b="1" i="1" dirty="0" smtClean="0"/>
              <a:t>uniforme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caractéristiques du champ de pesanteur local sont 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Direction : </a:t>
            </a:r>
            <a:r>
              <a:rPr lang="fr-FR" sz="2000" b="1" i="1" dirty="0" smtClean="0"/>
              <a:t>verticale du lieu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Sens : </a:t>
            </a:r>
            <a:r>
              <a:rPr lang="fr-FR" sz="2000" b="1" i="1" dirty="0" smtClean="0"/>
              <a:t>vers la Terre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Valeur : </a:t>
            </a:r>
            <a:r>
              <a:rPr lang="fr-FR" sz="2000" b="1" i="1" dirty="0" smtClean="0"/>
              <a:t>dépend du lieu et s’exprime en N.kg</a:t>
            </a:r>
            <a:r>
              <a:rPr lang="fr-FR" sz="2000" b="1" i="1" baseline="30000" dirty="0" smtClean="0"/>
              <a:t>-1</a:t>
            </a:r>
            <a:endParaRPr lang="fr-FR" sz="2000" b="1" i="1" dirty="0"/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429000"/>
            <a:ext cx="3816424" cy="28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de pesanteur et de gravitation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43608" y="1052736"/>
            <a:ext cx="7961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de gravitation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champ de gravitation est un champ </a:t>
            </a:r>
            <a:r>
              <a:rPr lang="fr-FR" sz="2000" b="1" i="1" dirty="0" smtClean="0"/>
              <a:t>vectoriel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relation entre le champ de gravitation </a:t>
            </a:r>
            <a:r>
              <a:rPr lang="fr-FR" sz="2000" i="1" dirty="0"/>
              <a:t> </a:t>
            </a:r>
            <a:r>
              <a:rPr lang="fr-FR" sz="2000" i="1" dirty="0" smtClean="0"/>
              <a:t> en un point A et la force d’attraction gravitationnelle F qui s’exerce sur un objet ponctuel de masse m placé en ce point A, est :</a:t>
            </a:r>
          </a:p>
          <a:p>
            <a:pPr algn="just"/>
            <a:endParaRPr lang="fr-FR" sz="2000" i="1" dirty="0" smtClean="0"/>
          </a:p>
          <a:p>
            <a:pPr algn="ctr"/>
            <a:endParaRPr lang="fr-FR" sz="20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87624" y="3679182"/>
            <a:ext cx="42844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smtClean="0"/>
              <a:t>Caractéristiques de</a:t>
            </a:r>
            <a:r>
              <a:rPr lang="fr-FR" sz="2000" i="1" dirty="0" smtClean="0"/>
              <a:t>     :</a:t>
            </a:r>
            <a:endParaRPr lang="fr-FR" sz="2000" i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Origine : </a:t>
            </a:r>
            <a:r>
              <a:rPr lang="fr-FR" sz="2000" b="1" i="1" dirty="0" smtClean="0"/>
              <a:t>point 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Direction : </a:t>
            </a:r>
            <a:r>
              <a:rPr lang="fr-FR" sz="2000" b="1" i="1" dirty="0" smtClean="0"/>
              <a:t>droite OA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Sens : </a:t>
            </a:r>
            <a:r>
              <a:rPr lang="fr-FR" sz="2000" b="1" i="1" dirty="0" smtClean="0"/>
              <a:t>de A vers 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Valeur : </a:t>
            </a:r>
          </a:p>
          <a:p>
            <a:pPr algn="ctr"/>
            <a:endParaRPr lang="fr-FR" sz="2800" b="1" i="1" dirty="0" smtClean="0"/>
          </a:p>
          <a:p>
            <a:pPr algn="ctr"/>
            <a:endParaRPr lang="fr-FR" sz="2800" i="1" dirty="0" smtClean="0"/>
          </a:p>
          <a:p>
            <a:pPr algn="ctr"/>
            <a:r>
              <a:rPr lang="fr-FR" sz="2000" b="1" i="1" dirty="0" smtClean="0"/>
              <a:t> en N.kg</a:t>
            </a:r>
            <a:r>
              <a:rPr lang="fr-FR" sz="2000" b="1" i="1" baseline="30000" dirty="0" smtClean="0"/>
              <a:t>-1</a:t>
            </a:r>
            <a:r>
              <a:rPr lang="fr-FR" sz="2000" i="1" dirty="0" smtClean="0"/>
              <a:t> </a:t>
            </a:r>
            <a:endParaRPr lang="fr-FR" sz="20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11" y="5052702"/>
            <a:ext cx="1463641" cy="7850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30" y="3091470"/>
            <a:ext cx="3348338" cy="3765432"/>
          </a:xfrm>
          <a:prstGeom prst="rect">
            <a:avLst/>
          </a:prstGeom>
        </p:spPr>
      </p:pic>
      <p:pic>
        <p:nvPicPr>
          <p:cNvPr id="2050" name="Picture 2" descr="http://sciences-physiques.ac-dijon.fr/astronomie/lexique/lexique_astro/g/images/gravitation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1965067" cy="12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2" y="1684949"/>
            <a:ext cx="261581" cy="31844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4139952" y="2003395"/>
            <a:ext cx="21602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23" y="3679182"/>
            <a:ext cx="261581" cy="3184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711" y="6126041"/>
            <a:ext cx="2762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de pesanteur et de gravitation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de gravitation et de pesanteur</a:t>
            </a:r>
          </a:p>
          <a:p>
            <a:pPr algn="just"/>
            <a:r>
              <a:rPr lang="fr-FR" sz="2000" i="1" dirty="0" smtClean="0"/>
              <a:t>Au voisinage de la Terre, le poids P peut être assimilé à la force d’interaction gravitationnelle. On néglige alors l’effet de rotation de la Terre autour de l’axe des pôles.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5" y="3721688"/>
            <a:ext cx="7677150" cy="342900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4572000" y="141277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Effets d’un champ magnétique</a:t>
            </a:r>
          </a:p>
          <a:p>
            <a:pPr algn="just"/>
            <a:r>
              <a:rPr lang="fr-FR" sz="2000" i="1" dirty="0"/>
              <a:t>Dans un champ magnétique, une aiguille </a:t>
            </a:r>
            <a:r>
              <a:rPr lang="fr-FR" sz="2000" b="1" i="1" dirty="0"/>
              <a:t>aimantée</a:t>
            </a:r>
            <a:r>
              <a:rPr lang="fr-FR" sz="2000" i="1" dirty="0"/>
              <a:t> subit une action </a:t>
            </a:r>
            <a:r>
              <a:rPr lang="fr-FR" sz="2000" b="1" i="1" dirty="0"/>
              <a:t>mécanique</a:t>
            </a:r>
            <a:r>
              <a:rPr lang="fr-FR" sz="2000" i="1" dirty="0"/>
              <a:t> (force </a:t>
            </a:r>
            <a:r>
              <a:rPr lang="fr-FR" sz="2000" i="1" dirty="0" smtClean="0"/>
              <a:t>magnétique</a:t>
            </a:r>
            <a:r>
              <a:rPr lang="fr-FR" sz="2000" i="1" dirty="0"/>
              <a:t>) et s'oriente différemment selon le point de l'espace où elle se situe. </a:t>
            </a:r>
            <a:endParaRPr lang="fr-FR" sz="2000" i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5459201" cy="26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Effets d’un champ magnétique</a:t>
            </a:r>
          </a:p>
          <a:p>
            <a:pPr algn="just"/>
            <a:r>
              <a:rPr lang="fr-FR" sz="2000" i="1" dirty="0"/>
              <a:t>Des particules chargées en mouvement sont </a:t>
            </a:r>
            <a:r>
              <a:rPr lang="fr-FR" sz="2000" b="1" i="1" dirty="0"/>
              <a:t>déviées</a:t>
            </a:r>
            <a:r>
              <a:rPr lang="fr-FR" sz="2000" i="1" dirty="0"/>
              <a:t> par un champ magnétique.</a:t>
            </a:r>
            <a:endParaRPr lang="fr-FR" sz="2000" i="1" dirty="0" smtClean="0"/>
          </a:p>
        </p:txBody>
      </p:sp>
      <p:pic>
        <p:nvPicPr>
          <p:cNvPr id="1026" name="Picture 2" descr="Fichier:Cyclotron motion wider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5469869" cy="35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Vecteur champ magnétique</a:t>
            </a:r>
          </a:p>
          <a:p>
            <a:pPr algn="just"/>
            <a:r>
              <a:rPr lang="fr-FR" sz="2000" i="1" dirty="0"/>
              <a:t>Le champ magnétique est un champ </a:t>
            </a:r>
            <a:r>
              <a:rPr lang="fr-FR" sz="2000" b="1" i="1" dirty="0"/>
              <a:t>vectoriel</a:t>
            </a:r>
            <a:r>
              <a:rPr lang="fr-FR" sz="2000" i="1" dirty="0"/>
              <a:t> (voir TP). Il est </a:t>
            </a:r>
            <a:r>
              <a:rPr lang="fr-FR" sz="2000" i="1" dirty="0" smtClean="0"/>
              <a:t>noté </a:t>
            </a:r>
            <a:r>
              <a:rPr lang="fr-FR" sz="2000" b="1" i="1" dirty="0" smtClean="0"/>
              <a:t>B</a:t>
            </a:r>
            <a:r>
              <a:rPr lang="fr-FR" sz="2000" i="1" dirty="0" smtClean="0"/>
              <a:t>.</a:t>
            </a:r>
            <a:endParaRPr lang="fr-FR" sz="2000" i="1" dirty="0"/>
          </a:p>
          <a:p>
            <a:pPr algn="just"/>
            <a:r>
              <a:rPr lang="fr-FR" sz="2000" i="1" dirty="0"/>
              <a:t>On le représente en un point donné de l'espace avec la direction qu'aurait une aiguille </a:t>
            </a:r>
            <a:r>
              <a:rPr lang="fr-FR" sz="2000" b="1" i="1" dirty="0" smtClean="0"/>
              <a:t>aimantée</a:t>
            </a:r>
            <a:r>
              <a:rPr lang="fr-FR" sz="2000" i="1" dirty="0" smtClean="0"/>
              <a:t> </a:t>
            </a:r>
            <a:r>
              <a:rPr lang="fr-FR" sz="2000" i="1" dirty="0"/>
              <a:t>et dans le </a:t>
            </a:r>
            <a:r>
              <a:rPr lang="fr-FR" sz="2000" b="1" i="1" dirty="0"/>
              <a:t>sens</a:t>
            </a:r>
            <a:r>
              <a:rPr lang="fr-FR" sz="2000" i="1" dirty="0"/>
              <a:t> de l'aiguille ; sa longueur est proportionnelle à la valeur B </a:t>
            </a:r>
            <a:r>
              <a:rPr lang="fr-FR" sz="2000" i="1" dirty="0" smtClean="0"/>
              <a:t>exprimée </a:t>
            </a:r>
            <a:r>
              <a:rPr lang="fr-FR" sz="2000" i="1" dirty="0"/>
              <a:t>en </a:t>
            </a:r>
            <a:r>
              <a:rPr lang="fr-FR" sz="2000" b="1" i="1" dirty="0"/>
              <a:t>tesla</a:t>
            </a:r>
            <a:r>
              <a:rPr lang="fr-FR" sz="2000" i="1" dirty="0"/>
              <a:t> (T</a:t>
            </a:r>
            <a:r>
              <a:rPr lang="fr-FR" sz="2000" i="1" dirty="0" smtClean="0"/>
              <a:t>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5419192" cy="277568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7524328" y="134076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Spectre magnétique d’un aimant droit</a:t>
            </a:r>
          </a:p>
          <a:p>
            <a:pPr algn="just"/>
            <a:r>
              <a:rPr lang="fr-FR" sz="2000" i="1" dirty="0"/>
              <a:t>Les lignes de champ sont orientées du pôle </a:t>
            </a:r>
            <a:r>
              <a:rPr lang="fr-FR" sz="2000" b="1" i="1" dirty="0"/>
              <a:t>Nord </a:t>
            </a:r>
            <a:r>
              <a:rPr lang="fr-FR" sz="2000" i="1" dirty="0"/>
              <a:t>de l'aimant vers le pôle </a:t>
            </a:r>
            <a:r>
              <a:rPr lang="fr-FR" sz="2000" b="1" i="1" dirty="0" smtClean="0"/>
              <a:t>Sud</a:t>
            </a:r>
            <a:r>
              <a:rPr lang="fr-FR" sz="2000" i="1" dirty="0" smtClean="0"/>
              <a:t>.  </a:t>
            </a:r>
            <a:endParaRPr lang="fr-FR" sz="2000" i="1" dirty="0"/>
          </a:p>
          <a:p>
            <a:pPr algn="just"/>
            <a:r>
              <a:rPr lang="fr-FR" sz="2000" i="1" dirty="0"/>
              <a:t>Le </a:t>
            </a:r>
            <a:r>
              <a:rPr lang="fr-FR" sz="2000" i="1" dirty="0" smtClean="0"/>
              <a:t>champ </a:t>
            </a:r>
            <a:r>
              <a:rPr lang="fr-FR" sz="2000" b="1" i="1" dirty="0" smtClean="0"/>
              <a:t>B </a:t>
            </a:r>
            <a:r>
              <a:rPr lang="fr-FR" sz="2000" i="1" dirty="0" smtClean="0"/>
              <a:t>est </a:t>
            </a:r>
            <a:r>
              <a:rPr lang="fr-FR" sz="2000" b="1" i="1" dirty="0"/>
              <a:t>tangent</a:t>
            </a:r>
            <a:r>
              <a:rPr lang="fr-FR" sz="2000" i="1" dirty="0"/>
              <a:t> </a:t>
            </a:r>
            <a:r>
              <a:rPr lang="fr-FR" sz="2000" i="1" dirty="0" smtClean="0"/>
              <a:t>aux </a:t>
            </a:r>
            <a:r>
              <a:rPr lang="fr-FR" sz="2000" i="1" dirty="0"/>
              <a:t>lignes de champ en chaque point.</a:t>
            </a:r>
            <a:endParaRPr lang="fr-FR" sz="2000" i="1" dirty="0" smtClean="0"/>
          </a:p>
        </p:txBody>
      </p:sp>
      <p:pic>
        <p:nvPicPr>
          <p:cNvPr id="7171" name="Image 12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5515" r="14098" b="29633"/>
          <a:stretch>
            <a:fillRect/>
          </a:stretch>
        </p:blipFill>
        <p:spPr bwMode="auto">
          <a:xfrm>
            <a:off x="2771800" y="2708920"/>
            <a:ext cx="4461080" cy="29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123728" y="1700808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6516216" y="2996952"/>
            <a:ext cx="36004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431400" y="3352327"/>
            <a:ext cx="8966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301041" y="5157192"/>
            <a:ext cx="812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347864" y="4509120"/>
            <a:ext cx="36004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454959" y="4653136"/>
            <a:ext cx="421297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magnétique terrestre</a:t>
            </a:r>
          </a:p>
          <a:p>
            <a:pPr algn="ctr"/>
            <a:r>
              <a:rPr lang="fr-FR" sz="2000" i="1" dirty="0" smtClean="0"/>
              <a:t>Origine</a:t>
            </a:r>
          </a:p>
          <a:p>
            <a:pPr algn="just"/>
            <a:r>
              <a:rPr lang="fr-FR" sz="2000" i="1" dirty="0"/>
              <a:t>Le champ magnétique terrestre est engendré dans la partie </a:t>
            </a:r>
            <a:r>
              <a:rPr lang="fr-FR" sz="2000" b="1" i="1" dirty="0"/>
              <a:t>externe</a:t>
            </a:r>
            <a:r>
              <a:rPr lang="fr-FR" sz="2000" i="1" dirty="0"/>
              <a:t> métallique liquide du noyau de la Terre par des </a:t>
            </a:r>
            <a:r>
              <a:rPr lang="fr-FR" sz="2000" b="1" i="1" dirty="0"/>
              <a:t>tourbillons</a:t>
            </a:r>
            <a:r>
              <a:rPr lang="fr-FR" sz="2000" i="1" dirty="0"/>
              <a:t> de matière et entretenus par le </a:t>
            </a:r>
            <a:r>
              <a:rPr lang="fr-FR" sz="2000" b="1" i="1" dirty="0"/>
              <a:t>mouvement</a:t>
            </a:r>
            <a:r>
              <a:rPr lang="fr-FR" sz="2000" i="1" dirty="0"/>
              <a:t> de la Terre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8196" name="Picture 4" descr="http://pages.infinit.net/marct/terre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36884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56895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Champs et forces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64" y="1916832"/>
            <a:ext cx="6357328" cy="2497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magnétique terrestre</a:t>
            </a:r>
          </a:p>
          <a:p>
            <a:pPr algn="ctr"/>
            <a:r>
              <a:rPr lang="fr-FR" sz="2000" i="1" dirty="0" smtClean="0"/>
              <a:t>Caractéristiques</a:t>
            </a:r>
          </a:p>
          <a:p>
            <a:pPr algn="just"/>
            <a:r>
              <a:rPr lang="fr-FR" sz="2000" i="1" dirty="0" smtClean="0"/>
              <a:t>Le champ magnétique terrestre </a:t>
            </a:r>
            <a:r>
              <a:rPr lang="fr-FR" sz="2000" b="1" i="1" dirty="0" err="1" smtClean="0"/>
              <a:t>B</a:t>
            </a:r>
            <a:r>
              <a:rPr lang="fr-FR" sz="2000" b="1" i="1" baseline="-25000" dirty="0" err="1" smtClean="0"/>
              <a:t>terre</a:t>
            </a:r>
            <a:r>
              <a:rPr lang="fr-FR" sz="2000" i="1" dirty="0" smtClean="0"/>
              <a:t> est caractérisé par 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Sa direction : </a:t>
            </a:r>
            <a:r>
              <a:rPr lang="fr-FR" sz="2000" b="1" i="1" dirty="0" smtClean="0"/>
              <a:t>inclinée dans le plan méridien magnétique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Son sens : </a:t>
            </a:r>
            <a:r>
              <a:rPr lang="fr-FR" sz="2000" b="1" i="1" dirty="0" smtClean="0"/>
              <a:t>orientée vers la Terre dans l’hémisphère nord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Sa valeur : </a:t>
            </a:r>
            <a:r>
              <a:rPr lang="fr-FR" sz="2000" b="1" i="1" dirty="0" smtClean="0"/>
              <a:t>dépend du lieu (entre 20 </a:t>
            </a:r>
            <a:r>
              <a:rPr lang="fr-FR" sz="2000" b="1" i="1" dirty="0" err="1" smtClean="0">
                <a:latin typeface="Symbol" panose="05050102010706020507" pitchFamily="18" charset="2"/>
              </a:rPr>
              <a:t>m</a:t>
            </a:r>
            <a:r>
              <a:rPr lang="fr-FR" sz="2000" b="1" i="1" dirty="0" err="1" smtClean="0"/>
              <a:t>T</a:t>
            </a:r>
            <a:r>
              <a:rPr lang="fr-FR" sz="2000" b="1" i="1" dirty="0" smtClean="0"/>
              <a:t> et 70 </a:t>
            </a:r>
            <a:r>
              <a:rPr lang="fr-FR" sz="2000" b="1" i="1" dirty="0" err="1" smtClean="0">
                <a:latin typeface="Symbol" panose="05050102010706020507" pitchFamily="18" charset="2"/>
              </a:rPr>
              <a:t>m</a:t>
            </a:r>
            <a:r>
              <a:rPr lang="fr-FR" sz="2000" b="1" i="1" dirty="0" err="1" smtClean="0"/>
              <a:t>T</a:t>
            </a:r>
            <a:r>
              <a:rPr lang="fr-FR" sz="2000" b="1" i="1" dirty="0" smtClean="0"/>
              <a:t>) </a:t>
            </a:r>
          </a:p>
        </p:txBody>
      </p:sp>
      <p:pic>
        <p:nvPicPr>
          <p:cNvPr id="10242" name="Picture 2" descr="http://scphysiques2010.voila.net/1sqcm/images12/q12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72" y="3284984"/>
            <a:ext cx="22764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4139952" y="17008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052736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magnétique terrestre</a:t>
            </a:r>
          </a:p>
          <a:p>
            <a:pPr algn="ctr"/>
            <a:r>
              <a:rPr lang="fr-FR" sz="2000" i="1" dirty="0" smtClean="0"/>
              <a:t>Caractéristiques</a:t>
            </a:r>
          </a:p>
          <a:p>
            <a:pPr algn="just"/>
            <a:r>
              <a:rPr lang="fr-FR" sz="2000" i="1" dirty="0"/>
              <a:t>On appelle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/>
              <a:t>Inclinaison I </a:t>
            </a:r>
            <a:r>
              <a:rPr lang="fr-FR" sz="2000" i="1" dirty="0"/>
              <a:t>: angle entre l’horizontale et la direction de l’aiguille aimantée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1" i="1" dirty="0"/>
              <a:t>Déclinaison D </a:t>
            </a:r>
            <a:r>
              <a:rPr lang="fr-FR" sz="2000" i="1" dirty="0"/>
              <a:t>: angle entre le plan méridien géographique et le plan méridien magnétique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12290" name="Picture 2" descr="http://www.chimix.com/ifrance/Images/fiches-bac/champ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473179" cy="23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magnétique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205912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magnétique terrestre</a:t>
            </a:r>
          </a:p>
          <a:p>
            <a:pPr algn="ctr"/>
            <a:r>
              <a:rPr lang="fr-FR" sz="2000" i="1" dirty="0" smtClean="0"/>
              <a:t>Modélisation</a:t>
            </a:r>
          </a:p>
          <a:p>
            <a:pPr algn="just"/>
            <a:r>
              <a:rPr lang="fr-FR" sz="2000" i="1" dirty="0" smtClean="0"/>
              <a:t>On peut modéliser le champ magnétique terrestre par le champ d’un </a:t>
            </a:r>
            <a:r>
              <a:rPr lang="fr-FR" sz="2000" b="1" i="1" dirty="0" smtClean="0"/>
              <a:t>aimant</a:t>
            </a:r>
            <a:r>
              <a:rPr lang="fr-FR" sz="2000" i="1" dirty="0" smtClean="0"/>
              <a:t> droit placé au </a:t>
            </a:r>
            <a:r>
              <a:rPr lang="fr-FR" sz="2000" b="1" i="1" dirty="0" smtClean="0"/>
              <a:t>centre</a:t>
            </a:r>
            <a:r>
              <a:rPr lang="fr-FR" sz="2000" i="1" dirty="0" smtClean="0"/>
              <a:t> de la Terre et dont la direction fait un angle d’une </a:t>
            </a:r>
            <a:r>
              <a:rPr lang="fr-FR" sz="2000" b="1" i="1" dirty="0" smtClean="0"/>
              <a:t>dizaine</a:t>
            </a:r>
            <a:r>
              <a:rPr lang="fr-FR" sz="2000" i="1" dirty="0" smtClean="0"/>
              <a:t> de degrés par rapport à l’axe de </a:t>
            </a:r>
            <a:r>
              <a:rPr lang="fr-FR" sz="2000" b="1" i="1" dirty="0" smtClean="0"/>
              <a:t>rotation</a:t>
            </a:r>
            <a:r>
              <a:rPr lang="fr-FR" sz="2000" i="1" dirty="0" smtClean="0"/>
              <a:t> de la Terre.</a:t>
            </a:r>
          </a:p>
        </p:txBody>
      </p:sp>
      <p:pic>
        <p:nvPicPr>
          <p:cNvPr id="11265" name="Image 13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b="1869"/>
          <a:stretch>
            <a:fillRect/>
          </a:stretch>
        </p:blipFill>
        <p:spPr bwMode="auto">
          <a:xfrm>
            <a:off x="3685894" y="2858224"/>
            <a:ext cx="2676631" cy="316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630811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pôle magnétique de l’hémisphère NORD est donc un pôle Sud !</a:t>
            </a:r>
          </a:p>
        </p:txBody>
      </p:sp>
    </p:spTree>
    <p:extLst>
      <p:ext uri="{BB962C8B-B14F-4D97-AF65-F5344CB8AC3E}">
        <p14:creationId xmlns:p14="http://schemas.microsoft.com/office/powerpoint/2010/main" val="23071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électrostatique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205912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Détection</a:t>
            </a:r>
          </a:p>
          <a:p>
            <a:pPr algn="just"/>
            <a:r>
              <a:rPr lang="fr-FR" sz="2000" i="1" dirty="0"/>
              <a:t>Un </a:t>
            </a:r>
            <a:r>
              <a:rPr lang="fr-FR" sz="2000" b="1" i="1" dirty="0" smtClean="0"/>
              <a:t>pendule</a:t>
            </a:r>
            <a:r>
              <a:rPr lang="fr-FR" sz="2000" i="1" dirty="0" smtClean="0"/>
              <a:t> électrostatique permet </a:t>
            </a:r>
            <a:r>
              <a:rPr lang="fr-FR" sz="2000" i="1" dirty="0"/>
              <a:t>de détecter un champ électrostatique. Le pendule </a:t>
            </a:r>
            <a:r>
              <a:rPr lang="fr-FR" sz="2000" i="1" dirty="0" smtClean="0"/>
              <a:t>s’</a:t>
            </a:r>
            <a:r>
              <a:rPr lang="fr-FR" sz="2000" b="1" i="1" dirty="0" smtClean="0"/>
              <a:t>oriente</a:t>
            </a:r>
            <a:r>
              <a:rPr lang="fr-FR" sz="2000" i="1" dirty="0" smtClean="0"/>
              <a:t> </a:t>
            </a:r>
            <a:r>
              <a:rPr lang="fr-FR" sz="2000" i="1" dirty="0"/>
              <a:t>différemment en fonction de sa position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13314" name="Picture 2" descr="http://i1.ytimg.com/vi/4iMhg61JVbE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41284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électrostatique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205912"/>
            <a:ext cx="79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Vecteur champ électrostatique</a:t>
            </a:r>
          </a:p>
          <a:p>
            <a:pPr algn="ctr"/>
            <a:r>
              <a:rPr lang="fr-FR" sz="2000" i="1" dirty="0" smtClean="0"/>
              <a:t>Description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champ électrostatique est un champ </a:t>
            </a:r>
            <a:r>
              <a:rPr lang="fr-FR" sz="2000" b="1" i="1" dirty="0" smtClean="0"/>
              <a:t>vectoriel</a:t>
            </a:r>
            <a:endParaRPr lang="fr-FR" sz="2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La relation entre le champ électrostatique E en un point A et la force électrostatique F qui s’exerce sur un corps ponctuel portant un charge q et placé en ce point A est 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13" y="2807000"/>
            <a:ext cx="1086767" cy="9241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77" y="3747999"/>
            <a:ext cx="4690835" cy="160359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71599" y="3375735"/>
            <a:ext cx="3152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 smtClean="0"/>
              <a:t>Caractéristique de E </a:t>
            </a:r>
            <a:r>
              <a:rPr lang="fr-FR" sz="2000" i="1" dirty="0" smtClean="0"/>
              <a:t>:</a:t>
            </a:r>
            <a:endParaRPr lang="fr-FR" sz="2000" i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Origine : </a:t>
            </a:r>
            <a:r>
              <a:rPr lang="fr-FR" sz="2000" b="1" i="1" dirty="0" smtClean="0"/>
              <a:t>point 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Direction : </a:t>
            </a:r>
            <a:r>
              <a:rPr lang="fr-FR" sz="2000" b="1" i="1" dirty="0" smtClean="0"/>
              <a:t>celle de 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Sens :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000" b="1" i="1" dirty="0"/>
              <a:t>c</a:t>
            </a:r>
            <a:r>
              <a:rPr lang="fr-FR" sz="2000" b="1" i="1" dirty="0" smtClean="0"/>
              <a:t>elui de F si q&gt;0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000" b="1" i="1" dirty="0"/>
              <a:t>o</a:t>
            </a:r>
            <a:r>
              <a:rPr lang="fr-FR" sz="2000" b="1" i="1" dirty="0" smtClean="0"/>
              <a:t>pposé à F si q&lt;0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Valeur :  </a:t>
            </a:r>
          </a:p>
          <a:p>
            <a:pPr algn="ctr"/>
            <a:endParaRPr lang="fr-FR" sz="2800" b="1" i="1" dirty="0" smtClean="0"/>
          </a:p>
          <a:p>
            <a:pPr algn="ctr"/>
            <a:endParaRPr lang="fr-FR" sz="2800" b="1" i="1" dirty="0" smtClean="0"/>
          </a:p>
          <a:p>
            <a:pPr algn="ctr"/>
            <a:r>
              <a:rPr lang="fr-FR" sz="2000" b="1" i="1" dirty="0" smtClean="0"/>
              <a:t>F en N, q en C, E en N.C</a:t>
            </a:r>
            <a:r>
              <a:rPr lang="fr-FR" sz="2000" b="1" i="1" baseline="30000" dirty="0" smtClean="0"/>
              <a:t>-1</a:t>
            </a:r>
            <a:endParaRPr lang="fr-FR" sz="2000" b="1" i="1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51595"/>
            <a:ext cx="1068060" cy="759754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5868144" y="213285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873782" y="24928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002496" y="3375735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électrostatique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205912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Vecteur champ électrostatique</a:t>
            </a:r>
          </a:p>
          <a:p>
            <a:pPr algn="ctr"/>
            <a:r>
              <a:rPr lang="fr-FR" sz="2000" i="1" dirty="0" smtClean="0"/>
              <a:t>Lignes de champ</a:t>
            </a:r>
          </a:p>
          <a:p>
            <a:pPr algn="just"/>
            <a:r>
              <a:rPr lang="fr-FR" sz="2000" i="1" dirty="0" smtClean="0"/>
              <a:t>Le vecteur champ électrostatique E en un point est </a:t>
            </a:r>
            <a:r>
              <a:rPr lang="fr-FR" sz="2000" b="1" i="1" dirty="0" smtClean="0"/>
              <a:t>tangent</a:t>
            </a:r>
            <a:r>
              <a:rPr lang="fr-FR" sz="2000" i="1" dirty="0" smtClean="0"/>
              <a:t> à la ligne de champ qui passe par ce point.</a:t>
            </a:r>
          </a:p>
          <a:p>
            <a:pPr algn="just"/>
            <a:r>
              <a:rPr lang="fr-FR" sz="2000" i="1" dirty="0" smtClean="0"/>
              <a:t>La ligne de champ est orientée </a:t>
            </a:r>
            <a:r>
              <a:rPr lang="fr-FR" sz="2000" b="1" i="1" dirty="0" smtClean="0"/>
              <a:t>dans le sens </a:t>
            </a:r>
            <a:r>
              <a:rPr lang="fr-FR" sz="2000" i="1" dirty="0" smtClean="0"/>
              <a:t>du champ électrostatique.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284984"/>
            <a:ext cx="3467658" cy="27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Champ électrostatique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043608" y="1205912"/>
                <a:ext cx="7961204" cy="286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i="1" dirty="0" smtClean="0"/>
                  <a:t>Cas du condensateur plan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i="1" dirty="0" smtClean="0"/>
                  <a:t>Le champ électrostatique E à l’intérieur d’un condensateur est </a:t>
                </a:r>
                <a:r>
                  <a:rPr lang="fr-FR" sz="2000" b="1" i="1" dirty="0" smtClean="0"/>
                  <a:t>uniforme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i="1" dirty="0" smtClean="0"/>
                  <a:t>Sa direction est </a:t>
                </a:r>
                <a:r>
                  <a:rPr lang="fr-FR" sz="2000" b="1" i="1" dirty="0" smtClean="0"/>
                  <a:t>orthogonale</a:t>
                </a:r>
                <a:r>
                  <a:rPr lang="fr-FR" sz="2000" i="1" dirty="0" smtClean="0"/>
                  <a:t> aux plaques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i="1" dirty="0" smtClean="0"/>
                  <a:t>Son sens va de la plaque chargée </a:t>
                </a:r>
                <a:r>
                  <a:rPr lang="fr-FR" sz="2000" b="1" i="1" dirty="0" smtClean="0"/>
                  <a:t>positivement</a:t>
                </a:r>
                <a:r>
                  <a:rPr lang="fr-FR" sz="2000" i="1" dirty="0" smtClean="0"/>
                  <a:t> vers la plaque chargée </a:t>
                </a:r>
                <a:r>
                  <a:rPr lang="fr-FR" sz="2000" b="1" i="1" dirty="0" smtClean="0"/>
                  <a:t>négativement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FR" sz="2000" i="1" dirty="0" smtClean="0"/>
                  <a:t>Sa valeur dépend de U et de d :</a:t>
                </a:r>
              </a:p>
              <a:p>
                <a:pPr algn="ctr"/>
                <a:r>
                  <a:rPr lang="fr-FR" sz="2400" b="1" i="1" dirty="0" smtClean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fr-FR" sz="2800" b="1" i="1" dirty="0" smtClean="0"/>
              </a:p>
              <a:p>
                <a:pPr algn="ctr"/>
                <a:r>
                  <a:rPr lang="fr-FR" sz="2000" b="1" i="1" dirty="0" smtClean="0"/>
                  <a:t>U en V, d en m, E en V.m</a:t>
                </a:r>
                <a:r>
                  <a:rPr lang="fr-FR" sz="2000" b="1" i="1" baseline="30000" dirty="0" smtClean="0"/>
                  <a:t>-1</a:t>
                </a:r>
                <a:endParaRPr lang="fr-FR" sz="2000" b="1" i="1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05912"/>
                <a:ext cx="7961204" cy="2867067"/>
              </a:xfrm>
              <a:prstGeom prst="rect">
                <a:avLst/>
              </a:prstGeom>
              <a:blipFill rotWithShape="0">
                <a:blip r:embed="rId3"/>
                <a:stretch>
                  <a:fillRect l="-689" t="-1277" r="-842" b="-29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072979"/>
            <a:ext cx="3816424" cy="277451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3923928" y="155679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Notion de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Historique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68613"/>
              </p:ext>
            </p:extLst>
          </p:nvPr>
        </p:nvGraphicFramePr>
        <p:xfrm>
          <a:off x="1403648" y="1772816"/>
          <a:ext cx="7313132" cy="335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566"/>
                <a:gridCol w="365656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/>
                        <a:t>Physicien</a:t>
                      </a:r>
                      <a:endParaRPr lang="fr-FR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/>
                        <a:t>Fait</a:t>
                      </a:r>
                      <a:endParaRPr lang="fr-FR" sz="2800" i="1" dirty="0"/>
                    </a:p>
                  </a:txBody>
                  <a:tcPr/>
                </a:tc>
              </a:tr>
              <a:tr h="92191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err="1" smtClean="0">
                          <a:latin typeface="Gill Sans MT" panose="020B0502020104020203" pitchFamily="34" charset="0"/>
                        </a:rPr>
                        <a:t>Ørsted</a:t>
                      </a:r>
                      <a:endParaRPr lang="fr-F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i="1" dirty="0" smtClean="0"/>
                        <a:t>Effet magnétique lors du passage d’un courant</a:t>
                      </a:r>
                      <a:r>
                        <a:rPr lang="fr-FR" i="1" baseline="0" dirty="0" smtClean="0"/>
                        <a:t> </a:t>
                      </a:r>
                      <a:r>
                        <a:rPr lang="fr-FR" i="1" dirty="0" smtClean="0"/>
                        <a:t>électrique dans un fil.</a:t>
                      </a:r>
                      <a:endParaRPr lang="fr-FR" i="1" dirty="0"/>
                    </a:p>
                  </a:txBody>
                  <a:tcPr/>
                </a:tc>
              </a:tr>
              <a:tr h="871193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Faraday</a:t>
                      </a:r>
                      <a:endParaRPr lang="fr-F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i="1" dirty="0" smtClean="0"/>
                        <a:t>Prise en compte des propriétés au voisinage des objets.</a:t>
                      </a:r>
                      <a:endParaRPr lang="fr-FR" i="1" dirty="0"/>
                    </a:p>
                  </a:txBody>
                  <a:tcPr/>
                </a:tc>
              </a:tr>
              <a:tr h="871193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 smtClean="0"/>
                        <a:t>Maxwell</a:t>
                      </a:r>
                      <a:endParaRPr lang="fr-F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i="1" dirty="0" smtClean="0"/>
                        <a:t>Concepts de champ magnétique</a:t>
                      </a:r>
                      <a:r>
                        <a:rPr lang="fr-FR" i="1" baseline="0" dirty="0" smtClean="0"/>
                        <a:t> et de champ électrique.</a:t>
                      </a:r>
                    </a:p>
                    <a:p>
                      <a:pPr algn="just"/>
                      <a:r>
                        <a:rPr lang="fr-FR" i="1" baseline="0" dirty="0" smtClean="0"/>
                        <a:t>Théorie de l’électromagnétisme.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1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Notion de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Définition</a:t>
            </a:r>
          </a:p>
          <a:p>
            <a:pPr algn="just"/>
            <a:r>
              <a:rPr lang="fr-FR" sz="2000" i="1" dirty="0"/>
              <a:t>Un champ est la représentation d'un ensemble de </a:t>
            </a:r>
            <a:r>
              <a:rPr lang="fr-FR" sz="2000" b="1" i="1" dirty="0"/>
              <a:t>valeurs</a:t>
            </a:r>
            <a:r>
              <a:rPr lang="fr-FR" sz="2000" i="1" dirty="0"/>
              <a:t> prises par une grandeur</a:t>
            </a:r>
            <a:r>
              <a:rPr lang="fr-FR" sz="2000" b="1" i="1" dirty="0"/>
              <a:t> physique </a:t>
            </a:r>
            <a:r>
              <a:rPr lang="fr-FR" sz="2000" i="1" dirty="0"/>
              <a:t>en différents points </a:t>
            </a:r>
            <a:r>
              <a:rPr lang="fr-FR" sz="2000" i="1" dirty="0" smtClean="0"/>
              <a:t>d'une </a:t>
            </a:r>
            <a:r>
              <a:rPr lang="fr-FR" sz="2000" i="1" dirty="0"/>
              <a:t>région de l'espace</a:t>
            </a:r>
            <a:r>
              <a:rPr lang="fr-FR" sz="2000" i="1" dirty="0" smtClean="0"/>
              <a:t>.</a:t>
            </a:r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348880"/>
            <a:ext cx="3227176" cy="401889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2267744" y="2690564"/>
            <a:ext cx="936104" cy="297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82452" y="243942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Altitude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267744" y="3461702"/>
            <a:ext cx="936104" cy="113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08415" y="322654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Vitesse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33506" y="2257219"/>
            <a:ext cx="1610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Température du gaz dans l’enveloppe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754628" y="2765050"/>
            <a:ext cx="779741" cy="356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27" idx="3"/>
          </p:cNvCxnSpPr>
          <p:nvPr/>
        </p:nvCxnSpPr>
        <p:spPr>
          <a:xfrm flipH="1">
            <a:off x="2402443" y="4358329"/>
            <a:ext cx="831959" cy="222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178307" y="422718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Masse de la nacelle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596" y="5379697"/>
            <a:ext cx="165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Pression atmosphérique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2482374" y="5323041"/>
            <a:ext cx="739223" cy="222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754628" y="4358329"/>
            <a:ext cx="831959" cy="174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560332" y="4106168"/>
            <a:ext cx="162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Forces s’exerçant sur la nacelle</a:t>
            </a:r>
          </a:p>
        </p:txBody>
      </p:sp>
    </p:spTree>
    <p:extLst>
      <p:ext uri="{BB962C8B-B14F-4D97-AF65-F5344CB8AC3E}">
        <p14:creationId xmlns:p14="http://schemas.microsoft.com/office/powerpoint/2010/main" val="22974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7" grpId="0"/>
      <p:bldP spid="18" grpId="0"/>
      <p:bldP spid="27" grpId="0"/>
      <p:bldP spid="2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Caractérisation d’un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Deux types de champs</a:t>
            </a:r>
          </a:p>
          <a:p>
            <a:pPr algn="just"/>
            <a:r>
              <a:rPr lang="fr-FR" sz="2000" i="1" dirty="0" smtClean="0"/>
              <a:t>On définit deux types de champs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Champ scalaire </a:t>
            </a:r>
            <a:r>
              <a:rPr lang="fr-FR" sz="2000" i="1" dirty="0" smtClean="0"/>
              <a:t>: </a:t>
            </a:r>
            <a:r>
              <a:rPr lang="fr-FR" sz="2000" i="1" dirty="0"/>
              <a:t>il est défini par un </a:t>
            </a:r>
            <a:r>
              <a:rPr lang="fr-FR" sz="2000" b="1" i="1" dirty="0"/>
              <a:t>nombre</a:t>
            </a:r>
            <a:r>
              <a:rPr lang="fr-FR" sz="2000" i="1" dirty="0"/>
              <a:t> correspondant à la valeur d'une grandeur physique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i="1" dirty="0" smtClean="0"/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69" y="2416494"/>
            <a:ext cx="3227176" cy="401889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2267744" y="2690564"/>
            <a:ext cx="936104" cy="297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82452" y="243942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Altitude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267744" y="3461702"/>
            <a:ext cx="936104" cy="113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08415" y="322654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Vitesse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33506" y="2257219"/>
            <a:ext cx="1610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Température du gaz dans l’enveloppe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754628" y="2765050"/>
            <a:ext cx="779741" cy="356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27" idx="3"/>
          </p:cNvCxnSpPr>
          <p:nvPr/>
        </p:nvCxnSpPr>
        <p:spPr>
          <a:xfrm flipH="1">
            <a:off x="2402443" y="4358329"/>
            <a:ext cx="831959" cy="222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178307" y="422718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Masse de la nacelle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596" y="5379697"/>
            <a:ext cx="165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Pression atmosphérique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2482374" y="5323041"/>
            <a:ext cx="739223" cy="222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754628" y="4358329"/>
            <a:ext cx="831959" cy="174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560332" y="4106168"/>
            <a:ext cx="162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Forces s’exerçant sur la nacelle</a:t>
            </a:r>
          </a:p>
        </p:txBody>
      </p:sp>
      <p:sp>
        <p:nvSpPr>
          <p:cNvPr id="20" name="Croix 19"/>
          <p:cNvSpPr/>
          <p:nvPr/>
        </p:nvSpPr>
        <p:spPr>
          <a:xfrm rot="2628407">
            <a:off x="1521251" y="3213253"/>
            <a:ext cx="472931" cy="45363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97" y="2375381"/>
            <a:ext cx="608838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53" y="4212073"/>
            <a:ext cx="608838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89" y="5378427"/>
            <a:ext cx="608838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79" y="2407449"/>
            <a:ext cx="608838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roix 31"/>
          <p:cNvSpPr/>
          <p:nvPr/>
        </p:nvSpPr>
        <p:spPr>
          <a:xfrm rot="2628407">
            <a:off x="8036731" y="4380877"/>
            <a:ext cx="472931" cy="45363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7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Caractérisation d’un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Deux types de champs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i="1" dirty="0" smtClean="0"/>
              <a:t>Champ vectoriel</a:t>
            </a:r>
            <a:r>
              <a:rPr lang="fr-FR" sz="2000" i="1" dirty="0"/>
              <a:t> </a:t>
            </a:r>
            <a:r>
              <a:rPr lang="fr-FR" sz="2000" i="1" dirty="0" smtClean="0"/>
              <a:t>: </a:t>
            </a:r>
            <a:r>
              <a:rPr lang="fr-FR" sz="2000" i="1" dirty="0"/>
              <a:t>il est </a:t>
            </a:r>
            <a:r>
              <a:rPr lang="fr-FR" sz="2000" i="1" dirty="0" smtClean="0"/>
              <a:t>défini </a:t>
            </a:r>
            <a:r>
              <a:rPr lang="fr-FR" sz="2000" i="1" dirty="0"/>
              <a:t>par un </a:t>
            </a:r>
            <a:r>
              <a:rPr lang="fr-FR" sz="2000" b="1" i="1" dirty="0"/>
              <a:t>vecteur</a:t>
            </a:r>
            <a:r>
              <a:rPr lang="fr-FR" sz="2000" i="1" dirty="0"/>
              <a:t> modèle mathématique définit par trois caractéristiques </a:t>
            </a:r>
            <a:r>
              <a:rPr lang="fr-FR" sz="2000" i="1" dirty="0" smtClean="0"/>
              <a:t>(</a:t>
            </a:r>
            <a:r>
              <a:rPr lang="fr-FR" sz="2000" i="1" dirty="0"/>
              <a:t>une </a:t>
            </a:r>
            <a:r>
              <a:rPr lang="fr-FR" sz="2000" b="1" i="1" dirty="0"/>
              <a:t>direction</a:t>
            </a:r>
            <a:r>
              <a:rPr lang="fr-FR" sz="2000" i="1" dirty="0"/>
              <a:t>, un </a:t>
            </a:r>
            <a:r>
              <a:rPr lang="fr-FR" sz="2000" b="1" i="1" dirty="0"/>
              <a:t>sens </a:t>
            </a:r>
            <a:r>
              <a:rPr lang="fr-FR" sz="2000" i="1" dirty="0"/>
              <a:t>et une </a:t>
            </a:r>
            <a:r>
              <a:rPr lang="fr-FR" sz="2000" b="1" i="1" dirty="0"/>
              <a:t>valeur</a:t>
            </a:r>
            <a:r>
              <a:rPr lang="fr-FR" sz="2000" i="1" dirty="0"/>
              <a:t> ou </a:t>
            </a:r>
            <a:r>
              <a:rPr lang="fr-FR" sz="2000" b="1" i="1" dirty="0"/>
              <a:t>module</a:t>
            </a:r>
            <a:r>
              <a:rPr lang="fr-FR" sz="2000" i="1" dirty="0"/>
              <a:t>).</a:t>
            </a:r>
            <a:endParaRPr lang="fr-FR" sz="2000" b="1" i="1" dirty="0" smtClean="0"/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69" y="2416494"/>
            <a:ext cx="3227176" cy="401889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2267744" y="2690564"/>
            <a:ext cx="936104" cy="2979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82452" y="243942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Altitude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267744" y="3461702"/>
            <a:ext cx="936104" cy="113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08415" y="322654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Vitesse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33506" y="2257219"/>
            <a:ext cx="1610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Température du gaz dans l’enveloppe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754628" y="2765050"/>
            <a:ext cx="779741" cy="356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27" idx="3"/>
          </p:cNvCxnSpPr>
          <p:nvPr/>
        </p:nvCxnSpPr>
        <p:spPr>
          <a:xfrm flipH="1">
            <a:off x="2402443" y="4358329"/>
            <a:ext cx="831959" cy="222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178307" y="4227185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Masse de la nacelle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59596" y="5379697"/>
            <a:ext cx="165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Pression atmosphérique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2482374" y="5323041"/>
            <a:ext cx="739223" cy="222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754628" y="4358329"/>
            <a:ext cx="831959" cy="174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560332" y="4106168"/>
            <a:ext cx="162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Forces s’exerçant sur la nacelle</a:t>
            </a:r>
          </a:p>
        </p:txBody>
      </p:sp>
      <p:sp>
        <p:nvSpPr>
          <p:cNvPr id="20" name="Croix 19"/>
          <p:cNvSpPr/>
          <p:nvPr/>
        </p:nvSpPr>
        <p:spPr>
          <a:xfrm rot="2628407">
            <a:off x="1564429" y="2399193"/>
            <a:ext cx="472931" cy="45363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33" y="3091615"/>
            <a:ext cx="608838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58" y="4228575"/>
            <a:ext cx="608838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roix 31"/>
          <p:cNvSpPr/>
          <p:nvPr/>
        </p:nvSpPr>
        <p:spPr>
          <a:xfrm rot="2628407">
            <a:off x="8016131" y="2513635"/>
            <a:ext cx="472931" cy="45363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Croix 32"/>
          <p:cNvSpPr/>
          <p:nvPr/>
        </p:nvSpPr>
        <p:spPr>
          <a:xfrm rot="2628407">
            <a:off x="1607809" y="5523588"/>
            <a:ext cx="472931" cy="45363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Croix 34"/>
          <p:cNvSpPr/>
          <p:nvPr/>
        </p:nvSpPr>
        <p:spPr>
          <a:xfrm rot="2628407">
            <a:off x="1541568" y="4335858"/>
            <a:ext cx="472931" cy="45363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animBg="1"/>
      <p:bldP spid="32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Caractérisation d’un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Représentation des champs</a:t>
            </a:r>
          </a:p>
          <a:p>
            <a:pPr algn="just"/>
            <a:r>
              <a:rPr lang="fr-FR" sz="2000" i="1" dirty="0"/>
              <a:t>La carte d'un champ fait figurer les </a:t>
            </a:r>
            <a:r>
              <a:rPr lang="fr-FR" sz="2000" b="1" i="1" dirty="0">
                <a:solidFill>
                  <a:srgbClr val="FF0000"/>
                </a:solidFill>
              </a:rPr>
              <a:t>valeurs</a:t>
            </a:r>
            <a:r>
              <a:rPr lang="fr-FR" sz="2000" i="1" dirty="0"/>
              <a:t> de la grandeur physique dans le cas d'un champ </a:t>
            </a:r>
            <a:r>
              <a:rPr lang="fr-FR" sz="2000" b="1" i="1" dirty="0">
                <a:solidFill>
                  <a:srgbClr val="FF0000"/>
                </a:solidFill>
              </a:rPr>
              <a:t>scalaire</a:t>
            </a:r>
            <a:r>
              <a:rPr lang="fr-FR" sz="2000" i="1" dirty="0"/>
              <a:t> et les </a:t>
            </a:r>
            <a:r>
              <a:rPr lang="fr-FR" sz="2000" b="1" i="1" dirty="0">
                <a:solidFill>
                  <a:srgbClr val="00B050"/>
                </a:solidFill>
              </a:rPr>
              <a:t>vecteurs</a:t>
            </a:r>
            <a:r>
              <a:rPr lang="fr-FR" sz="2000" i="1" dirty="0"/>
              <a:t> </a:t>
            </a:r>
            <a:r>
              <a:rPr lang="fr-FR" sz="2000" i="1" dirty="0" smtClean="0"/>
              <a:t>dans </a:t>
            </a:r>
            <a:r>
              <a:rPr lang="fr-FR" sz="2000" i="1" dirty="0"/>
              <a:t>le cas d'un champ </a:t>
            </a:r>
            <a:r>
              <a:rPr lang="fr-FR" sz="2000" b="1" i="1" dirty="0" smtClean="0">
                <a:solidFill>
                  <a:srgbClr val="00B050"/>
                </a:solidFill>
              </a:rPr>
              <a:t>vectoriel</a:t>
            </a:r>
            <a:r>
              <a:rPr lang="fr-FR" sz="2000" i="1" dirty="0" smtClean="0"/>
              <a:t>.</a:t>
            </a:r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552679"/>
            <a:ext cx="3672408" cy="17850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240491"/>
            <a:ext cx="3143733" cy="176128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52343" y="3973816"/>
            <a:ext cx="31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</a:rPr>
              <a:t>Cartes des températures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275856" y="6394858"/>
            <a:ext cx="31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00B050"/>
                </a:solidFill>
              </a:rPr>
              <a:t>Cartes des vitesses du vent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Caractérisation d’un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Lignes de champ et </a:t>
            </a:r>
            <a:r>
              <a:rPr lang="fr-FR" sz="2000" b="1" i="1" dirty="0" err="1" smtClean="0"/>
              <a:t>equipotentielles</a:t>
            </a:r>
            <a:endParaRPr lang="fr-FR" sz="2000" b="1" i="1" dirty="0" smtClean="0"/>
          </a:p>
          <a:p>
            <a:pPr algn="just"/>
            <a:r>
              <a:rPr lang="fr-FR" sz="2000" i="1" dirty="0"/>
              <a:t>Dans le cas d'un champ </a:t>
            </a:r>
            <a:r>
              <a:rPr lang="fr-FR" sz="2000" b="1" i="1" dirty="0"/>
              <a:t>vectoriel</a:t>
            </a:r>
            <a:r>
              <a:rPr lang="fr-FR" sz="2000" i="1" dirty="0"/>
              <a:t>, la ligne </a:t>
            </a:r>
            <a:r>
              <a:rPr lang="fr-FR" sz="2000" b="1" i="1" dirty="0"/>
              <a:t>tangente</a:t>
            </a:r>
            <a:r>
              <a:rPr lang="fr-FR" sz="2000" i="1" dirty="0"/>
              <a:t> en chacun de ses points au vecteur champ est appelée </a:t>
            </a:r>
            <a:r>
              <a:rPr lang="fr-FR" sz="2000" b="1" i="1" dirty="0" smtClean="0">
                <a:solidFill>
                  <a:srgbClr val="FF0000"/>
                </a:solidFill>
              </a:rPr>
              <a:t>ligne de </a:t>
            </a:r>
            <a:r>
              <a:rPr lang="fr-FR" sz="2000" b="1" i="1" dirty="0">
                <a:solidFill>
                  <a:srgbClr val="FF0000"/>
                </a:solidFill>
              </a:rPr>
              <a:t>champ</a:t>
            </a:r>
            <a:r>
              <a:rPr lang="fr-FR" sz="2000" i="1" dirty="0"/>
              <a:t>. </a:t>
            </a:r>
          </a:p>
          <a:p>
            <a:pPr algn="just"/>
            <a:r>
              <a:rPr lang="fr-FR" sz="2000" i="1" dirty="0"/>
              <a:t>Une </a:t>
            </a:r>
            <a:r>
              <a:rPr lang="fr-FR" sz="2000" b="1" i="1" dirty="0">
                <a:solidFill>
                  <a:srgbClr val="00B050"/>
                </a:solidFill>
              </a:rPr>
              <a:t>équipotentielle</a:t>
            </a:r>
            <a:r>
              <a:rPr lang="fr-FR" sz="2000" i="1" dirty="0"/>
              <a:t> (ou courbe de niveau) est la ligne obtenue en reliant tous les points où la grandeur étudiée </a:t>
            </a:r>
            <a:r>
              <a:rPr lang="fr-FR" sz="2000" i="1" dirty="0" smtClean="0"/>
              <a:t>a </a:t>
            </a:r>
            <a:r>
              <a:rPr lang="fr-FR" sz="2000" i="1" dirty="0"/>
              <a:t>la </a:t>
            </a:r>
            <a:r>
              <a:rPr lang="fr-FR" sz="2000" b="1" i="1" dirty="0"/>
              <a:t>même</a:t>
            </a:r>
            <a:r>
              <a:rPr lang="fr-FR" sz="2000" i="1" dirty="0"/>
              <a:t> valeur.</a:t>
            </a:r>
            <a:endParaRPr lang="fr-FR" sz="2000" i="1" dirty="0" smtClean="0"/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160847"/>
            <a:ext cx="3137799" cy="20118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231373"/>
            <a:ext cx="2808312" cy="18707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59632" y="544522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</a:rPr>
              <a:t>Ligne de champ de vitesse autour de l’aile d’un avion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92039" y="544522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00B050"/>
                </a:solidFill>
              </a:rPr>
              <a:t>Carte topographique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568952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Champs et forces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100" dirty="0" smtClean="0"/>
              <a:t>Caractérisation d’un champ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052736"/>
            <a:ext cx="796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Champ uniforme</a:t>
            </a:r>
          </a:p>
          <a:p>
            <a:pPr algn="just"/>
            <a:r>
              <a:rPr lang="fr-FR" sz="2000" i="1" dirty="0" smtClean="0"/>
              <a:t>Dans une région de l’espace, un champ est </a:t>
            </a:r>
            <a:r>
              <a:rPr lang="fr-FR" sz="2000" b="1" i="1" dirty="0" smtClean="0"/>
              <a:t>uniforme</a:t>
            </a:r>
            <a:r>
              <a:rPr lang="fr-FR" sz="2000" i="1" dirty="0" smtClean="0"/>
              <a:t> si la grandeur physique le définissant a les mêmes </a:t>
            </a:r>
            <a:r>
              <a:rPr lang="fr-FR" sz="2000" b="1" i="1" dirty="0" smtClean="0"/>
              <a:t>caractéristiques</a:t>
            </a:r>
            <a:r>
              <a:rPr lang="fr-FR" sz="2000" i="1" dirty="0" smtClean="0"/>
              <a:t> en tout point.</a:t>
            </a:r>
          </a:p>
        </p:txBody>
      </p:sp>
      <p:sp>
        <p:nvSpPr>
          <p:cNvPr id="6" name="AutoShape 2" descr="http://mfs3.cdnsw.com/fs/Root/1c6jq-Montgolfiere_modif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54" y="2177111"/>
            <a:ext cx="6437351" cy="360655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4047660" y="3121135"/>
            <a:ext cx="1260140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 encadrée 1 11"/>
          <p:cNvSpPr/>
          <p:nvPr/>
        </p:nvSpPr>
        <p:spPr>
          <a:xfrm>
            <a:off x="2879812" y="5949280"/>
            <a:ext cx="2592288" cy="504056"/>
          </a:xfrm>
          <a:prstGeom prst="borderCallout1">
            <a:avLst>
              <a:gd name="adj1" fmla="val -11616"/>
              <a:gd name="adj2" fmla="val 44640"/>
              <a:gd name="adj3" fmla="val -396628"/>
              <a:gd name="adj4" fmla="val 652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</a:rPr>
              <a:t>Champ scalaire uniforme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000"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13167</TotalTime>
  <Words>1119</Words>
  <Application>Microsoft Office PowerPoint</Application>
  <PresentationFormat>Affichage à l'écran (4:3)</PresentationFormat>
  <Paragraphs>164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Lois et modèles</vt:lpstr>
      <vt:lpstr>Champs et forces</vt:lpstr>
      <vt:lpstr>Champs et forces Notion de champ</vt:lpstr>
      <vt:lpstr>Champs et forces Notion de champ</vt:lpstr>
      <vt:lpstr>Champs et forces Caractérisation d’un champ</vt:lpstr>
      <vt:lpstr>Champs et forces Caractérisation d’un champ</vt:lpstr>
      <vt:lpstr>Champs et forces Caractérisation d’un champ</vt:lpstr>
      <vt:lpstr>Champs et forces Caractérisation d’un champ</vt:lpstr>
      <vt:lpstr>Champs et forces Caractérisation d’un champ</vt:lpstr>
      <vt:lpstr>Champs et forces Caractérisation d’un champ</vt:lpstr>
      <vt:lpstr>Champs et forces Champ de pesanteur et de gravitation</vt:lpstr>
      <vt:lpstr>Champs et forces Champ de pesanteur et de gravitation</vt:lpstr>
      <vt:lpstr>Champs et forces Champ de pesanteur et de gravitation</vt:lpstr>
      <vt:lpstr>Champs et forces Champ de pesanteur et de gravitation</vt:lpstr>
      <vt:lpstr>Champs et forces Champ magnétique</vt:lpstr>
      <vt:lpstr>Champs et forces Champ magnétique</vt:lpstr>
      <vt:lpstr>Champs et forces Champ magnétique</vt:lpstr>
      <vt:lpstr>Champs et forces Champ magnétique</vt:lpstr>
      <vt:lpstr>Champs et forces Champ magnétique</vt:lpstr>
      <vt:lpstr>Champs et forces Champ magnétique</vt:lpstr>
      <vt:lpstr>Champs et forces Champ magnétique</vt:lpstr>
      <vt:lpstr>Champs et forces Champ magnétique</vt:lpstr>
      <vt:lpstr>Champs et forces Champ électrostatique</vt:lpstr>
      <vt:lpstr>Champs et forces Champ électrostatique</vt:lpstr>
      <vt:lpstr>Champs et forces Champ électrostatique</vt:lpstr>
      <vt:lpstr>Champs et forces Champ électrostatique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743</cp:revision>
  <dcterms:created xsi:type="dcterms:W3CDTF">2011-11-26T21:21:18Z</dcterms:created>
  <dcterms:modified xsi:type="dcterms:W3CDTF">2015-04-14T16:50:00Z</dcterms:modified>
</cp:coreProperties>
</file>