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6" r:id="rId2"/>
    <p:sldId id="267" r:id="rId3"/>
    <p:sldId id="270" r:id="rId4"/>
    <p:sldId id="269" r:id="rId5"/>
    <p:sldId id="271" r:id="rId6"/>
    <p:sldId id="272" r:id="rId7"/>
    <p:sldId id="273" r:id="rId8"/>
    <p:sldId id="274" r:id="rId9"/>
    <p:sldId id="276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C0C0C0"/>
    <a:srgbClr val="DDDDDD"/>
    <a:srgbClr val="D60093"/>
    <a:srgbClr val="CCECFF"/>
    <a:srgbClr val="CC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3" autoAdjust="0"/>
    <p:restoredTop sz="94684" autoAdjust="0"/>
  </p:normalViewPr>
  <p:slideViewPr>
    <p:cSldViewPr>
      <p:cViewPr varScale="1">
        <p:scale>
          <a:sx n="48" d="100"/>
          <a:sy n="48" d="100"/>
        </p:scale>
        <p:origin x="110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2D585-EE36-4643-A209-7EE567210799}" type="datetimeFigureOut">
              <a:rPr lang="fr-FR" smtClean="0"/>
              <a:t>08/02/2015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735C9-912C-44F1-B8FD-FB8D200E4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95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08/02/2015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08/02/2015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08/02/2015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08/02/2015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08/02/2015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08/02/2015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08/02/2015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08/02/2015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08/02/2015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08/02/2015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0891E7-6C82-429E-A5DF-7462AC2AC01F}" type="datetimeFigureOut">
              <a:rPr lang="fr-FR" smtClean="0"/>
              <a:pPr/>
              <a:t>08/02/2015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10891E7-6C82-429E-A5DF-7462AC2AC01F}" type="datetimeFigureOut">
              <a:rPr lang="fr-FR" smtClean="0"/>
              <a:pPr/>
              <a:t>08/02/2015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18903B5-0B46-4309-B565-80755F5B1BF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media.pearson.com.au/schools/cw/au_sch_derry_ibcsl_1/int/dispersionForces/f8hp/1111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ghostyd.free.fr/ressources1ereS/C9%20Cohesion%20matiere%20solide/5%20liaisons-van-der-waals.sw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.pearson.com.au/schools/cw/au_sch_derry_ibcsl_1/int/hydrogenBonding/1112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hostyd.free.fr/ressources1ereS/C9%20Cohesion%20matiere%20solide/6%20changement-etat-diiode.sw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courtschool.com/activity/states_of_matter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Eureka_french_les_mol_cules_dans_les_liquides_--_pisode_17.mp4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Eureka_french_les_mol_cules_dans_les_solides_--_pisode_16.mp4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rcourtschool.com/activity/states_of_matter/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5688632" cy="10527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Lois et modèles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3"/>
            <a:ext cx="2952328" cy="434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Transfert thermique et température</a:t>
            </a:r>
          </a:p>
          <a:p>
            <a:pPr algn="ctr"/>
            <a:r>
              <a:rPr lang="fr-FR" sz="2000" i="1" dirty="0" smtClean="0"/>
              <a:t>Effets</a:t>
            </a:r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Transferts thermiques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89663"/>
              </p:ext>
            </p:extLst>
          </p:nvPr>
        </p:nvGraphicFramePr>
        <p:xfrm>
          <a:off x="1475656" y="2348880"/>
          <a:ext cx="7200801" cy="28083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5409"/>
                <a:gridCol w="5775392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fr-FR" i="1" dirty="0" smtClean="0"/>
                    </a:p>
                    <a:p>
                      <a:pPr algn="ctr"/>
                      <a:r>
                        <a:rPr lang="fr-FR" i="1" dirty="0" smtClean="0"/>
                        <a:t>Corps pur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i="1" dirty="0" smtClean="0"/>
                    </a:p>
                    <a:p>
                      <a:pPr algn="ctr"/>
                      <a:r>
                        <a:rPr lang="fr-FR" i="1" dirty="0" smtClean="0"/>
                        <a:t>Effet d’un transfert thermique reçu</a:t>
                      </a:r>
                      <a:endParaRPr lang="fr-FR" i="1" dirty="0"/>
                    </a:p>
                  </a:txBody>
                  <a:tcPr/>
                </a:tc>
              </a:tr>
              <a:tr h="600066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Solide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Augmentation du mouvement</a:t>
                      </a:r>
                      <a:r>
                        <a:rPr lang="fr-FR" i="1" baseline="0" dirty="0" smtClean="0"/>
                        <a:t> de vibration des particules</a:t>
                      </a:r>
                      <a:endParaRPr lang="fr-FR" i="1" dirty="0"/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Liquide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Augmentation du mouvement désordonné des particules</a:t>
                      </a:r>
                    </a:p>
                  </a:txBody>
                  <a:tcPr/>
                </a:tc>
              </a:tr>
              <a:tr h="672075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Gaz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Augmentation de la vitesse des particules</a:t>
                      </a:r>
                      <a:endParaRPr lang="fr-FR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9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Transfert thermique et changement d’état</a:t>
            </a:r>
          </a:p>
          <a:p>
            <a:pPr algn="ctr"/>
            <a:r>
              <a:rPr lang="fr-FR" sz="2000" i="1" dirty="0" smtClean="0"/>
              <a:t>Changement d’état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Lors d’un changement d’état, la température d’un corps pur reste </a:t>
            </a:r>
            <a:r>
              <a:rPr lang="fr-FR" sz="2000" b="1" i="1" dirty="0" smtClean="0"/>
              <a:t>constante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Si un corps pur reçoit de l’énergie par transfert thermique, alors il passe à un état moins </a:t>
            </a:r>
            <a:r>
              <a:rPr lang="fr-FR" sz="2000" b="1" i="1" dirty="0" smtClean="0"/>
              <a:t>ordonné</a:t>
            </a:r>
            <a:r>
              <a:rPr lang="fr-FR" sz="2000" i="1" dirty="0" smtClean="0"/>
              <a:t> (du solide au liquide puis au gaz)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Pour les changements d’états contraires, (du gaz au liquide puis au solide), le corps </a:t>
            </a:r>
            <a:r>
              <a:rPr lang="fr-FR" sz="2000" b="1" i="1" dirty="0" smtClean="0"/>
              <a:t>cède</a:t>
            </a:r>
            <a:r>
              <a:rPr lang="fr-FR" sz="2000" i="1" dirty="0" smtClean="0"/>
              <a:t> de l’énergie.</a:t>
            </a:r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Transferts thermiques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6" name="Picture 2" descr="http://autoclim.free.fr/1/images/eta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2801" y="3823305"/>
            <a:ext cx="4283496" cy="275431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716016" y="3645024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729607" y="4219290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220072" y="4205686"/>
            <a:ext cx="1270992" cy="373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755775" y="5877272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5482952" y="5855569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491880" y="6377849"/>
            <a:ext cx="3240360" cy="41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21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build="p" bldLvl="2"/>
      <p:bldP spid="2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Transfert thermique et changement d’état</a:t>
            </a:r>
          </a:p>
          <a:p>
            <a:pPr algn="ctr"/>
            <a:r>
              <a:rPr lang="fr-FR" sz="2000" i="1" dirty="0" smtClean="0"/>
              <a:t>Energie molaire de changement d’état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On appelle énergie molaire de changement d’état l’énergie </a:t>
            </a:r>
            <a:r>
              <a:rPr lang="fr-FR" sz="2000" b="1" i="1" dirty="0" smtClean="0"/>
              <a:t>reçue</a:t>
            </a:r>
            <a:r>
              <a:rPr lang="fr-FR" sz="2000" i="1" dirty="0" smtClean="0"/>
              <a:t> ou </a:t>
            </a:r>
            <a:r>
              <a:rPr lang="fr-FR" sz="2000" b="1" i="1" dirty="0" smtClean="0"/>
              <a:t>cédée</a:t>
            </a:r>
            <a:r>
              <a:rPr lang="fr-FR" sz="2000" i="1" dirty="0" smtClean="0"/>
              <a:t> par mole de corps pur transformé.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u="sng" dirty="0" smtClean="0"/>
              <a:t>Exercice</a:t>
            </a:r>
            <a:r>
              <a:rPr lang="fr-FR" sz="2000" i="1" dirty="0" smtClean="0"/>
              <a:t> : quelle énergie faut-il fournir par transfert thermique pour transformer 2,00 mol d’eau liquide en 2,00 mol d’eau gazeuse à 100 °C ? (énergie molaire de vaporisation de l’eau </a:t>
            </a:r>
            <a:r>
              <a:rPr lang="fr-FR" sz="2000" i="1" dirty="0" err="1" smtClean="0"/>
              <a:t>E</a:t>
            </a:r>
            <a:r>
              <a:rPr lang="fr-FR" sz="2000" i="1" baseline="-25000" dirty="0" err="1" smtClean="0"/>
              <a:t>m,vap</a:t>
            </a:r>
            <a:r>
              <a:rPr lang="fr-FR" sz="2000" i="1" dirty="0" smtClean="0"/>
              <a:t> = 40,6 kJ.mol</a:t>
            </a:r>
            <a:r>
              <a:rPr lang="fr-FR" sz="2000" i="1" baseline="30000" dirty="0" smtClean="0"/>
              <a:t>-1</a:t>
            </a:r>
            <a:r>
              <a:rPr lang="fr-FR" sz="2000" i="1" dirty="0" smtClean="0"/>
              <a:t>).</a:t>
            </a:r>
            <a:endParaRPr lang="fr-FR" sz="2000" i="1" u="sng" dirty="0" smtClean="0"/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Transferts thermiques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203848" y="4293096"/>
            <a:ext cx="4032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</a:rPr>
              <a:t>E = n </a:t>
            </a:r>
            <a:r>
              <a:rPr lang="fr-FR" sz="2000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× </a:t>
            </a:r>
            <a:r>
              <a:rPr lang="fr-FR" sz="2000" i="1" dirty="0" err="1" smtClean="0">
                <a:solidFill>
                  <a:srgbClr val="FF0000"/>
                </a:solidFill>
                <a:latin typeface="Gill Sans MT" panose="020B0502020104020203" pitchFamily="34" charset="0"/>
              </a:rPr>
              <a:t>E</a:t>
            </a:r>
            <a:r>
              <a:rPr lang="fr-FR" sz="2000" i="1" baseline="-25000" dirty="0" err="1" smtClean="0">
                <a:solidFill>
                  <a:srgbClr val="FF0000"/>
                </a:solidFill>
                <a:latin typeface="Gill Sans MT" panose="020B0502020104020203" pitchFamily="34" charset="0"/>
              </a:rPr>
              <a:t>m,vap</a:t>
            </a:r>
            <a:r>
              <a:rPr lang="fr-FR" sz="2000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 = 2 × 40,6 = </a:t>
            </a:r>
            <a:r>
              <a:rPr lang="fr-FR" sz="2000" b="1" i="1" dirty="0" smtClean="0">
                <a:solidFill>
                  <a:srgbClr val="FF0000"/>
                </a:solidFill>
                <a:latin typeface="Gill Sans MT" panose="020B0502020104020203" pitchFamily="34" charset="0"/>
              </a:rPr>
              <a:t>81,2 kJ</a:t>
            </a:r>
            <a:endParaRPr lang="fr-FR" sz="2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90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Généralités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/>
              <a:t>Les particules de la matière condensée sont soumises à des interactions </a:t>
            </a:r>
            <a:r>
              <a:rPr lang="fr-FR" sz="2000" b="1" i="1" dirty="0" smtClean="0"/>
              <a:t>attractives</a:t>
            </a:r>
            <a:r>
              <a:rPr lang="fr-FR" sz="2000" i="1" dirty="0" smtClean="0"/>
              <a:t> qui </a:t>
            </a:r>
            <a:r>
              <a:rPr lang="fr-FR" sz="2000" i="1" dirty="0"/>
              <a:t>les maintiennent en contact les unes avec les autres, tandis que les interactions </a:t>
            </a:r>
            <a:r>
              <a:rPr lang="fr-FR" sz="2000" b="1" i="1" dirty="0"/>
              <a:t>répulsives</a:t>
            </a:r>
            <a:r>
              <a:rPr lang="fr-FR" sz="2000" i="1" dirty="0"/>
              <a:t> leur imposent des structures </a:t>
            </a:r>
            <a:r>
              <a:rPr lang="fr-FR" sz="2000" i="1" dirty="0" smtClean="0"/>
              <a:t>d’empilement.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Les </a:t>
            </a:r>
            <a:r>
              <a:rPr lang="fr-FR" sz="2000" i="1" dirty="0"/>
              <a:t>interactions entre les différentes entités chimiques, appelées interactions </a:t>
            </a:r>
            <a:r>
              <a:rPr lang="fr-FR" sz="2000" b="1" i="1" dirty="0" smtClean="0"/>
              <a:t>intermoléculaires</a:t>
            </a:r>
            <a:r>
              <a:rPr lang="fr-FR" sz="2000" i="1" dirty="0" smtClean="0"/>
              <a:t> </a:t>
            </a:r>
            <a:r>
              <a:rPr lang="fr-FR" sz="2000" i="1" dirty="0"/>
              <a:t>assurent la cohésion de la matière </a:t>
            </a:r>
            <a:r>
              <a:rPr lang="fr-FR" sz="2000" i="1" dirty="0" smtClean="0"/>
              <a:t>condensée.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Plus </a:t>
            </a:r>
            <a:r>
              <a:rPr lang="fr-FR" sz="2000" i="1" dirty="0"/>
              <a:t>les interactions intermoléculaires sont importantes, plus les températures de changement d’état sont </a:t>
            </a:r>
            <a:r>
              <a:rPr lang="fr-FR" sz="2000" b="1" i="1" dirty="0" smtClean="0"/>
              <a:t>élevées</a:t>
            </a:r>
            <a:r>
              <a:rPr lang="fr-FR" sz="2000" i="1" dirty="0" smtClean="0"/>
              <a:t>.</a:t>
            </a:r>
            <a:endParaRPr lang="fr-FR" sz="2000" b="1" i="1" dirty="0"/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Cohésion de la matière condensée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 descr="http://www.memoireonline.com/02/13/7013/Etude-des-interactions-intermoleculaires-dans-les-agregats-ioniques-et-neutres1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675" y="3937907"/>
            <a:ext cx="2441748" cy="265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52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Cohésion des solides ioniques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/>
              <a:t>La cohésion des solides ioniques s’explique par l’interaction </a:t>
            </a:r>
            <a:r>
              <a:rPr lang="fr-FR" sz="2000" b="1" i="1" dirty="0" smtClean="0"/>
              <a:t>électrostatique</a:t>
            </a:r>
            <a:r>
              <a:rPr lang="fr-FR" sz="2000" i="1" dirty="0" smtClean="0"/>
              <a:t> </a:t>
            </a:r>
            <a:r>
              <a:rPr lang="fr-FR" sz="2000" i="1" dirty="0"/>
              <a:t>(loi de Coulomb</a:t>
            </a:r>
            <a:r>
              <a:rPr lang="fr-FR" sz="2000" i="1" dirty="0" smtClean="0"/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Les </a:t>
            </a:r>
            <a:r>
              <a:rPr lang="fr-FR" sz="2000" i="1" dirty="0"/>
              <a:t>interactions </a:t>
            </a:r>
            <a:r>
              <a:rPr lang="fr-FR" sz="2000" b="1" i="1" dirty="0" smtClean="0"/>
              <a:t>attractives</a:t>
            </a:r>
            <a:r>
              <a:rPr lang="fr-FR" sz="2000" i="1" dirty="0" smtClean="0"/>
              <a:t> </a:t>
            </a:r>
            <a:r>
              <a:rPr lang="fr-FR" sz="2000" i="1" dirty="0"/>
              <a:t>l’emportent sur les interactions </a:t>
            </a:r>
            <a:r>
              <a:rPr lang="fr-FR" sz="2000" b="1" i="1" dirty="0" smtClean="0"/>
              <a:t>répulsives</a:t>
            </a:r>
            <a:r>
              <a:rPr lang="fr-FR" sz="2000" i="1" dirty="0" smtClean="0"/>
              <a:t>.</a:t>
            </a:r>
            <a:endParaRPr lang="fr-FR" sz="2000" b="1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Les </a:t>
            </a:r>
            <a:r>
              <a:rPr lang="fr-FR" sz="2000" i="1" dirty="0"/>
              <a:t>températures de changement d’état des solides ioniques sont </a:t>
            </a:r>
            <a:r>
              <a:rPr lang="fr-FR" sz="2000" b="1" i="1" dirty="0" smtClean="0"/>
              <a:t>élevées</a:t>
            </a:r>
            <a:r>
              <a:rPr lang="fr-FR" sz="2000" i="1" dirty="0" smtClean="0"/>
              <a:t>, </a:t>
            </a:r>
            <a:r>
              <a:rPr lang="fr-FR" sz="2000" i="1" dirty="0"/>
              <a:t>car les interactions électrostatiques ont des intensités </a:t>
            </a:r>
            <a:r>
              <a:rPr lang="fr-FR" sz="2000" b="1" i="1" dirty="0" smtClean="0"/>
              <a:t>importantes</a:t>
            </a:r>
            <a:r>
              <a:rPr lang="fr-FR" sz="2000" i="1" dirty="0" smtClean="0"/>
              <a:t>.</a:t>
            </a:r>
            <a:endParaRPr lang="fr-FR" sz="2000" b="1" i="1" dirty="0"/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Cohésion de la matière condensée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 descr="http://e.maxicours.com/img/3/8/9/0/389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36" y="3154912"/>
            <a:ext cx="43148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846785"/>
              </p:ext>
            </p:extLst>
          </p:nvPr>
        </p:nvGraphicFramePr>
        <p:xfrm>
          <a:off x="3222191" y="4474800"/>
          <a:ext cx="374471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357"/>
                <a:gridCol w="1872357"/>
              </a:tblGrid>
              <a:tr h="338174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Composés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err="1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fr-FR" i="1" baseline="-25000" dirty="0" err="1" smtClean="0">
                          <a:latin typeface="+mn-lt"/>
                        </a:rPr>
                        <a:t>fus</a:t>
                      </a:r>
                      <a:r>
                        <a:rPr lang="fr-FR" i="1" baseline="0" dirty="0" smtClean="0">
                          <a:latin typeface="+mn-lt"/>
                        </a:rPr>
                        <a:t> (en °C)</a:t>
                      </a:r>
                      <a:endParaRPr lang="fr-FR" i="1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</a:tr>
              <a:tr h="338174">
                <a:tc>
                  <a:txBody>
                    <a:bodyPr/>
                    <a:lstStyle/>
                    <a:p>
                      <a:pPr algn="ctr"/>
                      <a:r>
                        <a:rPr lang="fr-FR" i="1" dirty="0" err="1" smtClean="0"/>
                        <a:t>NaCl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801</a:t>
                      </a:r>
                      <a:endParaRPr lang="fr-FR" i="1" dirty="0"/>
                    </a:p>
                  </a:txBody>
                  <a:tcPr/>
                </a:tc>
              </a:tr>
              <a:tr h="338174">
                <a:tc>
                  <a:txBody>
                    <a:bodyPr/>
                    <a:lstStyle/>
                    <a:p>
                      <a:pPr algn="ctr"/>
                      <a:r>
                        <a:rPr lang="fr-FR" i="1" dirty="0" err="1" smtClean="0"/>
                        <a:t>NaBr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755</a:t>
                      </a:r>
                      <a:endParaRPr lang="fr-FR" i="1" dirty="0"/>
                    </a:p>
                  </a:txBody>
                  <a:tcPr/>
                </a:tc>
              </a:tr>
              <a:tr h="338174">
                <a:tc>
                  <a:txBody>
                    <a:bodyPr/>
                    <a:lstStyle/>
                    <a:p>
                      <a:pPr algn="ctr"/>
                      <a:r>
                        <a:rPr lang="fr-FR" i="1" dirty="0" err="1" smtClean="0"/>
                        <a:t>NaI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651</a:t>
                      </a:r>
                      <a:endParaRPr lang="fr-FR" i="1" dirty="0"/>
                    </a:p>
                  </a:txBody>
                  <a:tcPr/>
                </a:tc>
              </a:tr>
              <a:tr h="338174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CaCl</a:t>
                      </a:r>
                      <a:r>
                        <a:rPr lang="fr-FR" i="1" baseline="-25000" dirty="0" smtClean="0"/>
                        <a:t>2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772</a:t>
                      </a:r>
                      <a:endParaRPr lang="fr-FR" i="1" dirty="0"/>
                    </a:p>
                  </a:txBody>
                  <a:tcPr/>
                </a:tc>
              </a:tr>
              <a:tr h="338174">
                <a:tc>
                  <a:txBody>
                    <a:bodyPr/>
                    <a:lstStyle/>
                    <a:p>
                      <a:pPr algn="ctr"/>
                      <a:r>
                        <a:rPr lang="fr-FR" i="1" dirty="0" err="1" smtClean="0"/>
                        <a:t>MgO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2800</a:t>
                      </a:r>
                      <a:endParaRPr lang="fr-FR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9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Cohésion des solides moléculaires</a:t>
            </a:r>
          </a:p>
          <a:p>
            <a:pPr algn="ctr"/>
            <a:r>
              <a:rPr lang="fr-FR" sz="2000" i="1" dirty="0" smtClean="0"/>
              <a:t>Généralités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/>
              <a:t>Les interactions qui assurent la cohésion des solides moléculaires sont plus </a:t>
            </a:r>
            <a:r>
              <a:rPr lang="fr-FR" sz="2000" b="1" i="1" dirty="0" smtClean="0"/>
              <a:t>faibles</a:t>
            </a:r>
            <a:r>
              <a:rPr lang="fr-FR" sz="2000" i="1" dirty="0" smtClean="0"/>
              <a:t> </a:t>
            </a:r>
            <a:r>
              <a:rPr lang="fr-FR" sz="2000" i="1" dirty="0"/>
              <a:t>que celles qui assurent la cohésion des solides ioniques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Cohésion de la matière condensée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39338"/>
              </p:ext>
            </p:extLst>
          </p:nvPr>
        </p:nvGraphicFramePr>
        <p:xfrm>
          <a:off x="2103987" y="2996952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Composés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Solide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baseline="0" dirty="0" err="1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fr-FR" i="1" baseline="-25000" dirty="0" err="1" smtClean="0">
                          <a:latin typeface="+mn-lt"/>
                        </a:rPr>
                        <a:t>fus</a:t>
                      </a:r>
                      <a:r>
                        <a:rPr lang="fr-FR" i="1" baseline="-25000" dirty="0" smtClean="0">
                          <a:latin typeface="+mn-lt"/>
                        </a:rPr>
                        <a:t>  </a:t>
                      </a:r>
                      <a:r>
                        <a:rPr lang="fr-FR" i="1" baseline="0" dirty="0" smtClean="0">
                          <a:latin typeface="+mn-lt"/>
                        </a:rPr>
                        <a:t>(en °C)</a:t>
                      </a:r>
                      <a:endParaRPr lang="fr-FR" i="1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Br</a:t>
                      </a:r>
                      <a:r>
                        <a:rPr lang="fr-FR" i="1" baseline="-25000" dirty="0" smtClean="0"/>
                        <a:t>2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moléculaire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- 7 °C</a:t>
                      </a:r>
                      <a:endParaRPr lang="fr-FR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dirty="0" err="1" smtClean="0"/>
                        <a:t>NaBr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ionique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755 °C</a:t>
                      </a:r>
                      <a:endParaRPr lang="fr-FR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113947" y="4429561"/>
            <a:ext cx="7961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i="1" dirty="0" smtClean="0"/>
              <a:t>Les interactions qui assurent la cohésion des solides moléculaires sont de 2 types 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i="1" dirty="0"/>
              <a:t>l</a:t>
            </a:r>
            <a:r>
              <a:rPr lang="fr-FR" sz="2000" i="1" dirty="0" smtClean="0"/>
              <a:t>es interactions de </a:t>
            </a:r>
            <a:r>
              <a:rPr lang="fr-FR" sz="2000" b="1" i="1" dirty="0" smtClean="0"/>
              <a:t>Van der </a:t>
            </a:r>
            <a:r>
              <a:rPr lang="fr-FR" sz="2000" b="1" i="1" dirty="0" err="1" smtClean="0"/>
              <a:t>Waals</a:t>
            </a:r>
            <a:endParaRPr lang="fr-FR" sz="2000" b="1" i="1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i="1" dirty="0" smtClean="0"/>
              <a:t>les liaisons </a:t>
            </a:r>
            <a:r>
              <a:rPr lang="fr-FR" sz="2000" b="1" i="1" dirty="0" smtClean="0"/>
              <a:t>hydrogène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16344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Cohésion des solides moléculaires</a:t>
            </a:r>
          </a:p>
          <a:p>
            <a:pPr algn="ctr"/>
            <a:r>
              <a:rPr lang="fr-FR" sz="2000" i="1" dirty="0" smtClean="0"/>
              <a:t>Interactions de Van der </a:t>
            </a:r>
            <a:r>
              <a:rPr lang="fr-FR" sz="2000" i="1" dirty="0" err="1" smtClean="0"/>
              <a:t>Waals</a:t>
            </a:r>
            <a:endParaRPr lang="fr-FR" sz="2000" i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/>
              <a:t>Les </a:t>
            </a:r>
            <a:r>
              <a:rPr lang="fr-FR" sz="2000" i="1" dirty="0">
                <a:hlinkClick r:id="rId2"/>
              </a:rPr>
              <a:t>forces de Van der </a:t>
            </a:r>
            <a:r>
              <a:rPr lang="fr-FR" sz="2000" i="1" dirty="0" err="1">
                <a:hlinkClick r:id="rId2"/>
              </a:rPr>
              <a:t>Waals</a:t>
            </a:r>
            <a:r>
              <a:rPr lang="fr-FR" sz="2000" i="1" dirty="0">
                <a:hlinkClick r:id="rId2"/>
              </a:rPr>
              <a:t> </a:t>
            </a:r>
            <a:r>
              <a:rPr lang="fr-FR" sz="2000" i="1" dirty="0"/>
              <a:t>sont des forces </a:t>
            </a:r>
            <a:r>
              <a:rPr lang="fr-FR" sz="2000" i="1" dirty="0" smtClean="0"/>
              <a:t>de types </a:t>
            </a:r>
            <a:r>
              <a:rPr lang="fr-FR" sz="2000" b="1" i="1" dirty="0" smtClean="0"/>
              <a:t>électrostatiques</a:t>
            </a:r>
            <a:r>
              <a:rPr lang="fr-FR" sz="2000" i="1" dirty="0"/>
              <a:t> </a:t>
            </a:r>
            <a:r>
              <a:rPr lang="fr-FR" sz="2000" i="1" dirty="0" smtClean="0"/>
              <a:t>entre les </a:t>
            </a:r>
            <a:r>
              <a:rPr lang="fr-FR" sz="2000" b="1" i="1" dirty="0" smtClean="0"/>
              <a:t>nuages électroniques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Elles </a:t>
            </a:r>
            <a:r>
              <a:rPr lang="fr-FR" sz="2000" i="1" dirty="0"/>
              <a:t>se manifestent à </a:t>
            </a:r>
            <a:r>
              <a:rPr lang="fr-FR" sz="2000" b="1" i="1" dirty="0"/>
              <a:t>courte</a:t>
            </a:r>
            <a:r>
              <a:rPr lang="fr-FR" sz="2000" i="1" dirty="0"/>
              <a:t> distance et sont d’autant plus importantes que les molécules sont plus </a:t>
            </a:r>
            <a:r>
              <a:rPr lang="fr-FR" sz="2000" b="1" i="1" dirty="0"/>
              <a:t>volumineuses</a:t>
            </a:r>
            <a:r>
              <a:rPr lang="fr-FR" sz="2000" i="1" dirty="0" smtClean="0"/>
              <a:t>.</a:t>
            </a:r>
            <a:endParaRPr lang="fr-FR" sz="2000" i="1" dirty="0"/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Cohésion de la matière condensée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50" name="Picture 2" descr="http://www.diffusion.ens.fr/vip/images/1.3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12976"/>
            <a:ext cx="51816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1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Cohésion des solides moléculaires</a:t>
            </a:r>
          </a:p>
          <a:p>
            <a:pPr algn="ctr"/>
            <a:r>
              <a:rPr lang="fr-FR" sz="2000" i="1" dirty="0" smtClean="0"/>
              <a:t>Liaison hydrogène – Cas de l’eau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Les températures de changement d’état de l’eau sont </a:t>
            </a:r>
            <a:r>
              <a:rPr lang="fr-FR" sz="2000" b="1" i="1" dirty="0" smtClean="0"/>
              <a:t>élevées</a:t>
            </a:r>
            <a:r>
              <a:rPr lang="fr-FR" sz="2000" i="1" dirty="0" smtClean="0"/>
              <a:t> par rapport à celles de molécules de structure similaire.</a:t>
            </a:r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Cohésion de la matière condensée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034129"/>
              </p:ext>
            </p:extLst>
          </p:nvPr>
        </p:nvGraphicFramePr>
        <p:xfrm>
          <a:off x="2076400" y="3284984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H</a:t>
                      </a:r>
                      <a:r>
                        <a:rPr lang="fr-FR" i="1" baseline="-25000" dirty="0" smtClean="0"/>
                        <a:t>2</a:t>
                      </a:r>
                      <a:r>
                        <a:rPr lang="fr-FR" i="1" baseline="0" dirty="0" smtClean="0"/>
                        <a:t>X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err="1" smtClean="0">
                          <a:latin typeface="Symbol" panose="05050102010706020507" pitchFamily="18" charset="2"/>
                        </a:rPr>
                        <a:t>q</a:t>
                      </a:r>
                      <a:r>
                        <a:rPr lang="fr-FR" i="1" baseline="-25000" dirty="0" err="1" smtClean="0">
                          <a:latin typeface="+mn-lt"/>
                        </a:rPr>
                        <a:t>fusion</a:t>
                      </a:r>
                      <a:r>
                        <a:rPr lang="fr-FR" i="1" baseline="0" dirty="0" smtClean="0">
                          <a:latin typeface="+mn-lt"/>
                        </a:rPr>
                        <a:t> (en °C)</a:t>
                      </a:r>
                      <a:endParaRPr lang="fr-FR" i="1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X</a:t>
                      </a:r>
                      <a:r>
                        <a:rPr lang="fr-FR" i="1" baseline="0" dirty="0" smtClean="0"/>
                        <a:t> = O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0</a:t>
                      </a:r>
                      <a:endParaRPr lang="fr-FR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X = S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i="1" dirty="0" smtClean="0"/>
                        <a:t>- 85</a:t>
                      </a:r>
                      <a:endParaRPr lang="fr-FR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X = Se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- 65</a:t>
                      </a:r>
                      <a:endParaRPr lang="fr-FR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X = Te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- 50</a:t>
                      </a:r>
                      <a:endParaRPr lang="fr-FR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30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Cohésion des solides moléculaires</a:t>
            </a:r>
          </a:p>
          <a:p>
            <a:pPr algn="ctr"/>
            <a:r>
              <a:rPr lang="fr-FR" sz="2000" i="1" dirty="0" smtClean="0"/>
              <a:t>Liaison hydrogène – Cas de l’eau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Il existe des forces d’interactions entre les molécules d’eau dont les valeurs sont plus </a:t>
            </a:r>
            <a:r>
              <a:rPr lang="fr-FR" sz="2000" b="1" i="1" dirty="0" smtClean="0"/>
              <a:t>fortes</a:t>
            </a:r>
            <a:r>
              <a:rPr lang="fr-FR" sz="2000" i="1" dirty="0" smtClean="0"/>
              <a:t> que celles des forces d’interactions de Van der </a:t>
            </a:r>
            <a:r>
              <a:rPr lang="fr-FR" sz="2000" i="1" dirty="0" err="1" smtClean="0"/>
              <a:t>Waals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Ces interactions sont modélisées par des liaisons appelées </a:t>
            </a:r>
            <a:r>
              <a:rPr lang="fr-FR" sz="2000" b="1" i="1" dirty="0" smtClean="0"/>
              <a:t>liaisons hydrogène</a:t>
            </a:r>
            <a:r>
              <a:rPr lang="fr-FR" sz="2000" i="1" dirty="0" smtClean="0"/>
              <a:t>.</a:t>
            </a:r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Cohésion de la matière condensée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Imag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7945" y="2899976"/>
            <a:ext cx="4524375" cy="3857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7784" y="4365104"/>
            <a:ext cx="136815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3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Cohésion des solides moléculaires</a:t>
            </a:r>
          </a:p>
          <a:p>
            <a:pPr algn="ctr"/>
            <a:r>
              <a:rPr lang="fr-FR" sz="2000" i="1" dirty="0" smtClean="0"/>
              <a:t>Liaison hydrogène – Généralisation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Une liaison hydrogène peut s’établir entre un atome d’</a:t>
            </a:r>
            <a:r>
              <a:rPr lang="fr-FR" sz="2000" b="1" i="1" dirty="0" smtClean="0"/>
              <a:t>hydrogène</a:t>
            </a:r>
            <a:r>
              <a:rPr lang="fr-FR" sz="2000" i="1" dirty="0" smtClean="0"/>
              <a:t> lié par une liaison covalente à un atome A, et un atome B, les atomes A et B pouvant être des atomes de </a:t>
            </a:r>
            <a:r>
              <a:rPr lang="fr-FR" sz="2000" b="1" i="1" dirty="0" smtClean="0"/>
              <a:t>fluor</a:t>
            </a:r>
            <a:r>
              <a:rPr lang="fr-FR" sz="2000" i="1" dirty="0" smtClean="0"/>
              <a:t>, d’</a:t>
            </a:r>
            <a:r>
              <a:rPr lang="fr-FR" sz="2000" b="1" i="1" dirty="0" smtClean="0"/>
              <a:t>oxygène</a:t>
            </a:r>
            <a:r>
              <a:rPr lang="fr-FR" sz="2000" i="1" dirty="0" smtClean="0"/>
              <a:t> ou d’</a:t>
            </a:r>
            <a:r>
              <a:rPr lang="fr-FR" sz="2000" b="1" i="1" dirty="0" smtClean="0"/>
              <a:t>azote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Une liaison covalente est beaucoup plus </a:t>
            </a:r>
            <a:r>
              <a:rPr lang="fr-FR" sz="2000" b="1" i="1" dirty="0" smtClean="0"/>
              <a:t>intense</a:t>
            </a:r>
            <a:r>
              <a:rPr lang="fr-FR" sz="2000" i="1" dirty="0" smtClean="0"/>
              <a:t> qu’une liaison hydrogène, elle-même plus </a:t>
            </a:r>
            <a:r>
              <a:rPr lang="fr-FR" sz="2000" b="1" i="1" dirty="0" smtClean="0"/>
              <a:t>intense</a:t>
            </a:r>
            <a:r>
              <a:rPr lang="fr-FR" sz="2000" i="1" dirty="0" smtClean="0"/>
              <a:t> que les interactions de Van der </a:t>
            </a:r>
            <a:r>
              <a:rPr lang="fr-FR" sz="2000" i="1" dirty="0" err="1" smtClean="0"/>
              <a:t>Waals</a:t>
            </a:r>
            <a:r>
              <a:rPr lang="fr-FR" sz="2000" i="1" dirty="0" smtClean="0"/>
              <a:t>.</a:t>
            </a:r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Cohésion de la matière condensée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4005064"/>
            <a:ext cx="5170430" cy="1993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8282" y="4322791"/>
            <a:ext cx="1368152" cy="3443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956300" y="4274303"/>
            <a:ext cx="1296144" cy="3928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660156" y="4667163"/>
            <a:ext cx="1758486" cy="30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2983115" y="5542200"/>
            <a:ext cx="1758486" cy="30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714243" y="5542200"/>
            <a:ext cx="1758486" cy="303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43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2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-171400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endParaRPr lang="fr-FR" sz="36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3.bp.blogspot.com/-ZqDGUsHzPpI/TkV61rFdCAI/AAAAAAAAAGs/TtnPCFQv4i4/s1600/Fluorine+Bleu+Bru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58" y="1628800"/>
            <a:ext cx="4536504" cy="3626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Que se passe-t-il quand on chauffe un solide ?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43" y="1556792"/>
            <a:ext cx="6228380" cy="40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tint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Que se passe-t-il quand on chauffe un solide ?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82311"/>
              </p:ext>
            </p:extLst>
          </p:nvPr>
        </p:nvGraphicFramePr>
        <p:xfrm>
          <a:off x="1835696" y="1700808"/>
          <a:ext cx="6624735" cy="352839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24947"/>
                <a:gridCol w="1324947"/>
                <a:gridCol w="1324947"/>
                <a:gridCol w="1324947"/>
                <a:gridCol w="1324947"/>
              </a:tblGrid>
              <a:tr h="546567">
                <a:tc rowSpan="2">
                  <a:txBody>
                    <a:bodyPr/>
                    <a:lstStyle/>
                    <a:p>
                      <a:pPr algn="ctr"/>
                      <a:endParaRPr lang="fr-FR" i="1" dirty="0"/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fr-FR" sz="1600" i="1" dirty="0" smtClean="0"/>
                    </a:p>
                    <a:p>
                      <a:pPr algn="ctr"/>
                      <a:endParaRPr lang="fr-FR" sz="1600" i="1" dirty="0" smtClean="0"/>
                    </a:p>
                    <a:p>
                      <a:pPr algn="ctr"/>
                      <a:r>
                        <a:rPr lang="fr-FR" sz="1600" i="1" dirty="0" smtClean="0"/>
                        <a:t>Température</a:t>
                      </a:r>
                      <a:endParaRPr lang="fr-FR" sz="1600" i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fr-FR" i="1" dirty="0" smtClean="0"/>
                    </a:p>
                    <a:p>
                      <a:pPr algn="ctr"/>
                      <a:r>
                        <a:rPr lang="fr-FR" i="1" dirty="0" smtClean="0"/>
                        <a:t>Agitation thermique</a:t>
                      </a:r>
                      <a:endParaRPr lang="fr-FR" i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Interactions</a:t>
                      </a:r>
                      <a:endParaRPr lang="fr-FR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76519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Van</a:t>
                      </a:r>
                      <a:r>
                        <a:rPr lang="fr-FR" b="1" i="1" baseline="0" dirty="0" smtClean="0"/>
                        <a:t> der </a:t>
                      </a:r>
                      <a:r>
                        <a:rPr lang="fr-FR" b="1" i="1" baseline="0" dirty="0" err="1" smtClean="0"/>
                        <a:t>Waals</a:t>
                      </a:r>
                      <a:endParaRPr lang="fr-FR" b="1" i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i="1" dirty="0" smtClean="0"/>
                        <a:t>Hydrogène</a:t>
                      </a:r>
                      <a:endParaRPr lang="fr-FR" b="1" i="1" dirty="0"/>
                    </a:p>
                  </a:txBody>
                  <a:tcPr>
                    <a:noFill/>
                  </a:tcPr>
                </a:tc>
              </a:tr>
              <a:tr h="443326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Solide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+++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+++</a:t>
                      </a:r>
                      <a:endParaRPr lang="fr-FR" i="1" dirty="0"/>
                    </a:p>
                  </a:txBody>
                  <a:tcPr/>
                </a:tc>
              </a:tr>
              <a:tr h="443326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Fusion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=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=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++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++</a:t>
                      </a:r>
                      <a:endParaRPr lang="fr-FR" i="1" dirty="0"/>
                    </a:p>
                  </a:txBody>
                  <a:tcPr/>
                </a:tc>
              </a:tr>
              <a:tr h="443326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Liquide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+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+</a:t>
                      </a:r>
                      <a:endParaRPr lang="fr-FR" i="1" dirty="0"/>
                    </a:p>
                  </a:txBody>
                  <a:tcPr/>
                </a:tc>
              </a:tr>
              <a:tr h="443326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Ebullition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=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=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0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0</a:t>
                      </a:r>
                      <a:endParaRPr lang="fr-FR" i="1" dirty="0"/>
                    </a:p>
                  </a:txBody>
                  <a:tcPr/>
                </a:tc>
              </a:tr>
              <a:tr h="443326"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Vapeur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0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/>
                        <a:t>0</a:t>
                      </a:r>
                      <a:endParaRPr lang="fr-FR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hevron 3"/>
          <p:cNvSpPr/>
          <p:nvPr/>
        </p:nvSpPr>
        <p:spPr>
          <a:xfrm rot="5400000">
            <a:off x="-288540" y="3465004"/>
            <a:ext cx="3456384" cy="504056"/>
          </a:xfrm>
          <a:prstGeom prst="chevron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</a:rPr>
              <a:t>Apport de chaleur</a:t>
            </a:r>
            <a:endParaRPr lang="fr-FR" sz="2400" dirty="0">
              <a:solidFill>
                <a:schemeClr val="bg1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3707904" y="3068959"/>
            <a:ext cx="288032" cy="230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4950782" y="3124588"/>
            <a:ext cx="288032" cy="230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56176" y="3068959"/>
            <a:ext cx="648072" cy="23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7484450" y="3068958"/>
            <a:ext cx="648072" cy="23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511881" y="3543983"/>
            <a:ext cx="648072" cy="230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834231" y="3567459"/>
            <a:ext cx="648072" cy="230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156582" y="3486299"/>
            <a:ext cx="648072" cy="230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398386" y="3577677"/>
            <a:ext cx="648072" cy="230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3711230" y="4019007"/>
            <a:ext cx="288032" cy="230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990133" y="4019006"/>
            <a:ext cx="288032" cy="230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31451" y="3995021"/>
            <a:ext cx="648072" cy="23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7524328" y="3995021"/>
            <a:ext cx="648072" cy="23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541992" y="4436348"/>
            <a:ext cx="648072" cy="230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4940144" y="4443850"/>
            <a:ext cx="648072" cy="230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106187" y="4408253"/>
            <a:ext cx="648072" cy="230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7498568" y="4408253"/>
            <a:ext cx="648072" cy="2307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3697671" y="4867884"/>
            <a:ext cx="288032" cy="230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4940144" y="4867883"/>
            <a:ext cx="288032" cy="2307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231451" y="4867882"/>
            <a:ext cx="648072" cy="23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526641" y="4867881"/>
            <a:ext cx="648072" cy="230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32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1" animBg="1"/>
      <p:bldP spid="13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Etats gazeux, liquide, solide</a:t>
            </a:r>
          </a:p>
          <a:p>
            <a:pPr algn="ctr"/>
            <a:r>
              <a:rPr lang="fr-FR" sz="2000" i="1" dirty="0" smtClean="0"/>
              <a:t>Généralités</a:t>
            </a:r>
            <a:endParaRPr lang="fr-FR" sz="20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Selon sa </a:t>
            </a:r>
            <a:r>
              <a:rPr lang="fr-FR" sz="2000" b="1" i="1" dirty="0" smtClean="0"/>
              <a:t>température </a:t>
            </a:r>
            <a:r>
              <a:rPr lang="fr-FR" sz="2000" i="1" dirty="0" smtClean="0"/>
              <a:t>et sa </a:t>
            </a:r>
            <a:r>
              <a:rPr lang="fr-FR" sz="2000" b="1" i="1" dirty="0" smtClean="0"/>
              <a:t>pression</a:t>
            </a:r>
            <a:r>
              <a:rPr lang="fr-FR" sz="2000" i="1" dirty="0" smtClean="0"/>
              <a:t>, un corps peut exister sous 3 états physiques : </a:t>
            </a:r>
            <a:r>
              <a:rPr lang="fr-FR" sz="2000" b="1" i="1" dirty="0" smtClean="0"/>
              <a:t>solide</a:t>
            </a:r>
            <a:r>
              <a:rPr lang="fr-FR" sz="2000" i="1" dirty="0" smtClean="0"/>
              <a:t>, </a:t>
            </a:r>
            <a:r>
              <a:rPr lang="fr-FR" sz="2000" b="1" i="1" dirty="0" smtClean="0"/>
              <a:t>liquide</a:t>
            </a:r>
            <a:r>
              <a:rPr lang="fr-FR" sz="2000" i="1" dirty="0" smtClean="0"/>
              <a:t> ou </a:t>
            </a:r>
            <a:r>
              <a:rPr lang="fr-FR" sz="2000" b="1" i="1" dirty="0" smtClean="0"/>
              <a:t>gazeux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Ces états physiques différent par l’</a:t>
            </a:r>
            <a:r>
              <a:rPr lang="fr-FR" sz="2000" b="1" i="1" dirty="0" smtClean="0"/>
              <a:t>arrangement</a:t>
            </a:r>
            <a:r>
              <a:rPr lang="fr-FR" sz="2000" i="1" dirty="0" smtClean="0"/>
              <a:t> des particules (atomes, ions, molécules) qui constituent le corps.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Si au niveau macroscopique la matière semble </a:t>
            </a:r>
            <a:r>
              <a:rPr lang="fr-FR" sz="2000" b="1" i="1" dirty="0" smtClean="0"/>
              <a:t>immobile</a:t>
            </a:r>
            <a:r>
              <a:rPr lang="fr-FR" sz="2000" i="1" dirty="0" smtClean="0"/>
              <a:t>, au niveau </a:t>
            </a:r>
            <a:r>
              <a:rPr lang="fr-FR" sz="2000" b="1" i="1" dirty="0" smtClean="0"/>
              <a:t>microscopique</a:t>
            </a:r>
            <a:r>
              <a:rPr lang="fr-FR" sz="2000" i="1" dirty="0" smtClean="0"/>
              <a:t>, elle ne l’est jamais totalement.</a:t>
            </a:r>
            <a:endParaRPr lang="fr-FR" sz="2000" i="1" dirty="0"/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Etats de la matière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 descr="http://t3.gstatic.com/images?q=tbn:ANd9GcRHZfvjznGre2TQFx0zMKTC71ZmmGWohFv4vgVoUKnVjJeDRRcEtv3DM_lX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52" y="4221088"/>
            <a:ext cx="537179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20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Etats gazeux, liquide, solide</a:t>
            </a:r>
          </a:p>
          <a:p>
            <a:pPr algn="ctr"/>
            <a:r>
              <a:rPr lang="fr-FR" sz="2000" i="1" dirty="0" smtClean="0"/>
              <a:t>Etat gazeux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L’état gazeux est caractérisé par des molécules ou des ions qui sont « </a:t>
            </a:r>
            <a:r>
              <a:rPr lang="fr-FR" sz="2000" b="1" i="1" dirty="0" smtClean="0"/>
              <a:t>très éloignés</a:t>
            </a:r>
            <a:r>
              <a:rPr lang="fr-FR" sz="2000" i="1" dirty="0" smtClean="0"/>
              <a:t> » les uns des autres.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Il n’y a pas ou peu d’</a:t>
            </a:r>
            <a:r>
              <a:rPr lang="fr-FR" sz="2000" b="1" i="1" dirty="0" smtClean="0"/>
              <a:t>interactions</a:t>
            </a:r>
            <a:r>
              <a:rPr lang="fr-FR" sz="2000" i="1" dirty="0" smtClean="0"/>
              <a:t> entre les entités chimiques.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Les molécules ou les ions sont en </a:t>
            </a:r>
            <a:r>
              <a:rPr lang="fr-FR" sz="2000" b="1" i="1" dirty="0" smtClean="0"/>
              <a:t>mouvement</a:t>
            </a:r>
            <a:r>
              <a:rPr lang="fr-FR" sz="2000" i="1" dirty="0" smtClean="0"/>
              <a:t> constant.</a:t>
            </a:r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Etats de la matière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7" name="Imag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31" y="3630131"/>
            <a:ext cx="400083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83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Etats gazeux, liquide, solide</a:t>
            </a:r>
          </a:p>
          <a:p>
            <a:pPr algn="ctr"/>
            <a:r>
              <a:rPr lang="fr-FR" sz="2000" i="1" dirty="0" smtClean="0"/>
              <a:t>Etat liquide et état solide : états condensés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A l’état liquide, les entités chimiques sont les unes contre les autres et peuvent </a:t>
            </a:r>
            <a:r>
              <a:rPr lang="fr-FR" sz="2000" b="1" i="1" dirty="0" smtClean="0"/>
              <a:t>glisser</a:t>
            </a:r>
            <a:r>
              <a:rPr lang="fr-FR" sz="2000" i="1" dirty="0" smtClean="0"/>
              <a:t> les unes sur les autres : les entités chimiques sont en </a:t>
            </a:r>
            <a:r>
              <a:rPr lang="fr-FR" sz="2000" b="1" i="1" dirty="0" smtClean="0"/>
              <a:t>mouvement</a:t>
            </a:r>
            <a:r>
              <a:rPr lang="fr-FR" sz="2000" i="1" dirty="0" smtClean="0"/>
              <a:t> constant.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A l’état solide, les entités chimiques sont en </a:t>
            </a:r>
            <a:r>
              <a:rPr lang="fr-FR" sz="2000" b="1" i="1" dirty="0" smtClean="0"/>
              <a:t>contact</a:t>
            </a:r>
            <a:r>
              <a:rPr lang="fr-FR" sz="2000" i="1" dirty="0" smtClean="0"/>
              <a:t> les unes avec les autres, dans un empilement </a:t>
            </a:r>
            <a:r>
              <a:rPr lang="fr-FR" sz="2000" b="1" i="1" dirty="0" smtClean="0"/>
              <a:t>régulier</a:t>
            </a:r>
            <a:r>
              <a:rPr lang="fr-FR" sz="2000" i="1" dirty="0" smtClean="0"/>
              <a:t>, et en </a:t>
            </a:r>
            <a:r>
              <a:rPr lang="fr-FR" sz="2000" b="1" i="1" dirty="0" smtClean="0"/>
              <a:t>vibration</a:t>
            </a:r>
            <a:r>
              <a:rPr lang="fr-FR" sz="2000" i="1" dirty="0" smtClean="0"/>
              <a:t> constante autour d’une position d’équilibre.</a:t>
            </a:r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Etats de la matière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50" name="Image 3" descr="img6A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76852"/>
            <a:ext cx="2664296" cy="208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 20" descr="img6C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76852"/>
            <a:ext cx="2678211" cy="2187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1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Solides ioniques et moléculaires</a:t>
            </a:r>
          </a:p>
          <a:p>
            <a:pPr algn="ctr"/>
            <a:r>
              <a:rPr lang="fr-FR" sz="2000" i="1" dirty="0" smtClean="0"/>
              <a:t>Solides ioniques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Un solide ionique est constitué d’un empilement régulier d’</a:t>
            </a:r>
            <a:r>
              <a:rPr lang="fr-FR" sz="2000" b="1" i="1" dirty="0" smtClean="0"/>
              <a:t>anions</a:t>
            </a:r>
            <a:r>
              <a:rPr lang="fr-FR" sz="2000" i="1" dirty="0" smtClean="0"/>
              <a:t> et de </a:t>
            </a:r>
            <a:r>
              <a:rPr lang="fr-FR" sz="2000" b="1" i="1" dirty="0" smtClean="0"/>
              <a:t>cations</a:t>
            </a:r>
            <a:r>
              <a:rPr lang="fr-FR" sz="2000" i="1" dirty="0" smtClean="0"/>
              <a:t> dans l’espace.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u="sng" dirty="0" smtClean="0"/>
              <a:t>Exemples</a:t>
            </a:r>
            <a:r>
              <a:rPr lang="fr-FR" sz="2000" i="1" dirty="0" smtClean="0"/>
              <a:t>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Le chlorure de sodium </a:t>
            </a:r>
            <a:r>
              <a:rPr lang="fr-FR" sz="2000" i="1" dirty="0" err="1" smtClean="0"/>
              <a:t>NaCl</a:t>
            </a:r>
            <a:r>
              <a:rPr lang="fr-FR" sz="2000" i="1" baseline="-25000" dirty="0" smtClean="0"/>
              <a:t>(s)</a:t>
            </a:r>
            <a:r>
              <a:rPr lang="fr-FR" sz="2000" i="1" dirty="0" smtClean="0"/>
              <a:t> est constitué d’ions </a:t>
            </a:r>
            <a:r>
              <a:rPr lang="fr-FR" sz="2000" b="1" i="1" dirty="0" smtClean="0"/>
              <a:t>Na</a:t>
            </a:r>
            <a:r>
              <a:rPr lang="fr-FR" sz="2000" b="1" i="1" baseline="30000" dirty="0" smtClean="0"/>
              <a:t>+</a:t>
            </a:r>
            <a:r>
              <a:rPr lang="fr-FR" sz="2000" b="1" i="1" dirty="0" smtClean="0"/>
              <a:t> </a:t>
            </a:r>
            <a:r>
              <a:rPr lang="fr-FR" sz="2000" i="1" dirty="0" smtClean="0"/>
              <a:t>et </a:t>
            </a:r>
            <a:r>
              <a:rPr lang="fr-FR" sz="2000" b="1" i="1" dirty="0" smtClean="0"/>
              <a:t>Cl</a:t>
            </a:r>
            <a:r>
              <a:rPr lang="fr-FR" sz="2000" b="1" i="1" baseline="30000" dirty="0" smtClean="0"/>
              <a:t>-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i="1" dirty="0"/>
              <a:t>Le </a:t>
            </a:r>
            <a:r>
              <a:rPr lang="fr-FR" sz="2000" i="1" dirty="0" smtClean="0"/>
              <a:t>fluorure de calcium CaF</a:t>
            </a:r>
            <a:r>
              <a:rPr lang="fr-FR" sz="2000" i="1" baseline="-25000" dirty="0" smtClean="0"/>
              <a:t>2(s</a:t>
            </a:r>
            <a:r>
              <a:rPr lang="fr-FR" sz="2000" i="1" baseline="-25000" dirty="0"/>
              <a:t>)</a:t>
            </a:r>
            <a:r>
              <a:rPr lang="fr-FR" sz="2000" i="1" dirty="0"/>
              <a:t> est constitué d’ions </a:t>
            </a:r>
            <a:r>
              <a:rPr lang="fr-FR" sz="2000" b="1" i="1" dirty="0" smtClean="0"/>
              <a:t>Ca</a:t>
            </a:r>
            <a:r>
              <a:rPr lang="fr-FR" sz="2000" b="1" i="1" baseline="30000" dirty="0" smtClean="0"/>
              <a:t>2+</a:t>
            </a:r>
            <a:r>
              <a:rPr lang="fr-FR" sz="2000" b="1" i="1" dirty="0" smtClean="0"/>
              <a:t> </a:t>
            </a:r>
            <a:r>
              <a:rPr lang="fr-FR" sz="2000" i="1" dirty="0"/>
              <a:t>et </a:t>
            </a:r>
            <a:r>
              <a:rPr lang="fr-FR" sz="2000" b="1" i="1" dirty="0" smtClean="0"/>
              <a:t>F</a:t>
            </a:r>
            <a:r>
              <a:rPr lang="fr-FR" sz="2000" b="1" i="1" baseline="30000" dirty="0" smtClean="0"/>
              <a:t>-</a:t>
            </a:r>
            <a:endParaRPr lang="fr-FR" sz="2000" b="1" i="1" dirty="0" smtClean="0"/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Etats de la matière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6" name="Picture 4" descr="http://physique.chimie.pagesperso-orange.fr/Images/NaCl_modele_eclate_bi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01580"/>
            <a:ext cx="3000375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3605561"/>
            <a:ext cx="3111691" cy="21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Solides ioniques et moléculaires</a:t>
            </a:r>
          </a:p>
          <a:p>
            <a:pPr algn="ctr"/>
            <a:r>
              <a:rPr lang="fr-FR" sz="2000" i="1" dirty="0" smtClean="0"/>
              <a:t>Solides moléculaires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Un solide moléculaire est un empilement </a:t>
            </a:r>
            <a:r>
              <a:rPr lang="fr-FR" sz="2000" b="1" i="1" dirty="0" smtClean="0"/>
              <a:t>régulier</a:t>
            </a:r>
            <a:r>
              <a:rPr lang="fr-FR" sz="2000" i="1" dirty="0" smtClean="0"/>
              <a:t> de molécules dans l’espace.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u="sng" dirty="0" smtClean="0"/>
              <a:t>Exemples</a:t>
            </a:r>
            <a:r>
              <a:rPr lang="fr-FR" sz="2000" i="1" dirty="0" smtClean="0"/>
              <a:t> 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Le </a:t>
            </a:r>
            <a:r>
              <a:rPr lang="fr-FR" sz="2000" i="1" dirty="0" err="1" smtClean="0"/>
              <a:t>diiode</a:t>
            </a:r>
            <a:r>
              <a:rPr lang="fr-FR" sz="2000" i="1" dirty="0" smtClean="0"/>
              <a:t> I</a:t>
            </a:r>
            <a:r>
              <a:rPr lang="fr-FR" sz="2000" i="1" baseline="-25000" dirty="0" smtClean="0"/>
              <a:t>2</a:t>
            </a:r>
            <a:r>
              <a:rPr lang="fr-FR" sz="2000" i="1" dirty="0" smtClean="0"/>
              <a:t> est constitué de molécules de </a:t>
            </a:r>
            <a:r>
              <a:rPr lang="fr-FR" sz="2000" i="1" dirty="0" err="1" smtClean="0"/>
              <a:t>diiode</a:t>
            </a:r>
            <a:r>
              <a:rPr lang="fr-FR" sz="2000" b="1" i="1" dirty="0" smtClean="0"/>
              <a:t> I</a:t>
            </a:r>
            <a:r>
              <a:rPr lang="fr-FR" sz="2000" b="1" i="1" baseline="-25000" dirty="0" smtClean="0"/>
              <a:t>2</a:t>
            </a:r>
            <a:endParaRPr lang="fr-FR" sz="2000" b="1" i="1" baseline="30000" dirty="0" smtClean="0"/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fr-FR" sz="2000" i="1" dirty="0" smtClean="0"/>
              <a:t>La glace est un solide moléculaire constitué de molécules d’eau </a:t>
            </a:r>
            <a:r>
              <a:rPr lang="fr-FR" sz="2000" b="1" i="1" dirty="0" smtClean="0"/>
              <a:t>H</a:t>
            </a:r>
            <a:r>
              <a:rPr lang="fr-FR" sz="2000" b="1" i="1" baseline="-25000" dirty="0" smtClean="0"/>
              <a:t>2</a:t>
            </a:r>
            <a:r>
              <a:rPr lang="fr-FR" sz="2000" b="1" i="1" dirty="0" smtClean="0"/>
              <a:t>O</a:t>
            </a:r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Etats de la matière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5122" name="Picture 2" descr="http://upload.wikimedia.org/wikipedia/commons/thumb/e/ef/Iodine-crystal-3D-vdW.png/150px-Iodine-crystal-3D-vd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879" y="3748724"/>
            <a:ext cx="22739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linternaute.com/science/environnement/diaporamas/06/cristaux-neige/images/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607413"/>
            <a:ext cx="2576999" cy="2240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ZoneTexte 1"/>
          <p:cNvSpPr txBox="1"/>
          <p:nvPr/>
        </p:nvSpPr>
        <p:spPr>
          <a:xfrm>
            <a:off x="2123727" y="60178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err="1" smtClean="0"/>
              <a:t>Diiode</a:t>
            </a:r>
            <a:endParaRPr lang="fr-FR" sz="20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5572467" y="60178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Flocon de neige</a:t>
            </a:r>
            <a:endParaRPr lang="fr-FR" sz="2000" b="1" i="1" dirty="0"/>
          </a:p>
        </p:txBody>
      </p:sp>
    </p:spTree>
    <p:extLst>
      <p:ext uri="{BB962C8B-B14F-4D97-AF65-F5344CB8AC3E}">
        <p14:creationId xmlns:p14="http://schemas.microsoft.com/office/powerpoint/2010/main" val="248914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Agitation thermique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Les entités chimiques empilées dans un état solide ne sont pas rigoureusement </a:t>
            </a:r>
            <a:r>
              <a:rPr lang="fr-FR" sz="2000" b="1" i="1" dirty="0" smtClean="0"/>
              <a:t>immobiles</a:t>
            </a:r>
            <a:r>
              <a:rPr lang="fr-FR" sz="2000" i="1" dirty="0" smtClean="0"/>
              <a:t>. Ils sont animés d’un mouvement de </a:t>
            </a:r>
            <a:r>
              <a:rPr lang="fr-FR" sz="2000" b="1" i="1" dirty="0" smtClean="0"/>
              <a:t>vibration</a:t>
            </a:r>
            <a:r>
              <a:rPr lang="fr-FR" sz="2000" i="1" dirty="0" smtClean="0"/>
              <a:t>, appelé agitation thermique.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Une élévation de température est liée à une </a:t>
            </a:r>
            <a:r>
              <a:rPr lang="fr-FR" sz="2000" b="1" i="1" dirty="0" smtClean="0"/>
              <a:t>augmentation</a:t>
            </a:r>
            <a:r>
              <a:rPr lang="fr-FR" sz="2000" i="1" dirty="0" smtClean="0"/>
              <a:t> de l’agitation thermique des molécules ou des ions.</a:t>
            </a:r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Transferts thermiques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8" name="Image 7" descr="http://neel.cnrs.fr/UserFiles/Image/posters/ordre_atomes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573016"/>
            <a:ext cx="5312233" cy="279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24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1153456" y="1268760"/>
            <a:ext cx="7882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Transfert thermique et température</a:t>
            </a:r>
          </a:p>
          <a:p>
            <a:pPr algn="ctr"/>
            <a:r>
              <a:rPr lang="fr-FR" sz="2000" i="1" dirty="0" smtClean="0"/>
              <a:t>Définition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/>
              <a:t>Lorsqu’on met en contact deux corps à des températures</a:t>
            </a:r>
            <a:r>
              <a:rPr lang="fr-FR" sz="2000" b="1" i="1" dirty="0"/>
              <a:t> différentes</a:t>
            </a:r>
            <a:r>
              <a:rPr lang="fr-FR" sz="2000" i="1" dirty="0"/>
              <a:t>, ils échangent de l’</a:t>
            </a:r>
            <a:r>
              <a:rPr lang="fr-FR" sz="2000" b="1" i="1" dirty="0"/>
              <a:t>énergie</a:t>
            </a:r>
            <a:r>
              <a:rPr lang="fr-FR" sz="2000" i="1" dirty="0"/>
              <a:t> : on parle de </a:t>
            </a:r>
            <a:r>
              <a:rPr lang="fr-FR" sz="2000" i="1" dirty="0" smtClean="0"/>
              <a:t>transfert thermique.</a:t>
            </a:r>
            <a:endParaRPr lang="fr-FR" sz="2000" i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 </a:t>
            </a:r>
            <a:r>
              <a:rPr lang="fr-FR" sz="2000" i="1" dirty="0"/>
              <a:t>transfert thermique se fait toujours du corps le plus </a:t>
            </a:r>
            <a:r>
              <a:rPr lang="fr-FR" sz="2000" b="1" i="1" dirty="0" smtClean="0"/>
              <a:t>chaud</a:t>
            </a:r>
            <a:r>
              <a:rPr lang="fr-FR" sz="2000" i="1" dirty="0" smtClean="0"/>
              <a:t> </a:t>
            </a:r>
            <a:r>
              <a:rPr lang="fr-FR" sz="2000" i="1" dirty="0"/>
              <a:t>vers le corps le plus </a:t>
            </a:r>
            <a:r>
              <a:rPr lang="fr-FR" sz="2000" b="1" i="1" dirty="0" smtClean="0"/>
              <a:t>froid</a:t>
            </a:r>
            <a:r>
              <a:rPr lang="fr-FR" sz="2000" i="1" dirty="0" smtClean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i="1" dirty="0" smtClean="0"/>
              <a:t>Le transfert cesse quand les deux corps sont à la </a:t>
            </a:r>
            <a:r>
              <a:rPr lang="fr-FR" sz="2000" b="1" i="1" dirty="0" smtClean="0"/>
              <a:t>même</a:t>
            </a:r>
            <a:r>
              <a:rPr lang="fr-FR" sz="2000" i="1" dirty="0" smtClean="0"/>
              <a:t> température.</a:t>
            </a:r>
            <a:endParaRPr lang="fr-FR" sz="2000" i="1" dirty="0"/>
          </a:p>
        </p:txBody>
      </p:sp>
      <p:pic>
        <p:nvPicPr>
          <p:cNvPr id="9" name="Picture 2" descr="http://d.wapday.com/animation/ccontennt/12680-f/newton_apple_tree.gif?__sid=4HMIWWD&amp;lang=f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445224"/>
            <a:ext cx="83241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009531" y="101422"/>
            <a:ext cx="7961204" cy="10527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smtClean="0"/>
              <a:t>Cohésion des solides ioniques et moléculaires</a:t>
            </a:r>
            <a:br>
              <a:rPr lang="fr-FR" sz="3600" dirty="0" smtClean="0"/>
            </a:br>
            <a:r>
              <a:rPr lang="fr-FR" sz="3100" dirty="0" smtClean="0"/>
              <a:t>Transferts thermiques</a:t>
            </a:r>
            <a:endParaRPr lang="fr-FR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2141173" y="4456449"/>
            <a:ext cx="1440160" cy="144016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Corps 1</a:t>
            </a:r>
          </a:p>
          <a:p>
            <a:pPr algn="ctr"/>
            <a:r>
              <a:rPr lang="fr-FR" b="1" i="1" dirty="0" smtClean="0"/>
              <a:t>T</a:t>
            </a:r>
            <a:r>
              <a:rPr lang="fr-FR" b="1" i="1" baseline="-25000" dirty="0" smtClean="0"/>
              <a:t>1</a:t>
            </a:r>
            <a:endParaRPr lang="fr-FR" b="1" i="1" dirty="0"/>
          </a:p>
        </p:txBody>
      </p:sp>
      <p:sp>
        <p:nvSpPr>
          <p:cNvPr id="8" name="Ellipse 7"/>
          <p:cNvSpPr/>
          <p:nvPr/>
        </p:nvSpPr>
        <p:spPr>
          <a:xfrm>
            <a:off x="5957597" y="4427443"/>
            <a:ext cx="1440160" cy="14401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Corps 1</a:t>
            </a:r>
          </a:p>
          <a:p>
            <a:pPr algn="ctr"/>
            <a:r>
              <a:rPr lang="fr-FR" b="1" i="1" dirty="0" smtClean="0"/>
              <a:t>T</a:t>
            </a:r>
            <a:r>
              <a:rPr lang="fr-FR" b="1" i="1" baseline="-25000" dirty="0"/>
              <a:t>2</a:t>
            </a:r>
            <a:endParaRPr lang="fr-FR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3809730" y="382873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 smtClean="0"/>
              <a:t>T</a:t>
            </a:r>
            <a:r>
              <a:rPr lang="fr-FR" sz="2000" b="1" i="1" baseline="-25000" dirty="0" smtClean="0"/>
              <a:t>1</a:t>
            </a:r>
            <a:r>
              <a:rPr lang="fr-FR" sz="2000" b="1" i="1" dirty="0" smtClean="0"/>
              <a:t> &gt; T</a:t>
            </a:r>
            <a:r>
              <a:rPr lang="fr-FR" sz="2000" b="1" i="1" baseline="-25000" dirty="0" smtClean="0"/>
              <a:t>2</a:t>
            </a:r>
            <a:endParaRPr lang="fr-FR" sz="2000" b="1" i="1" dirty="0"/>
          </a:p>
        </p:txBody>
      </p:sp>
      <p:sp>
        <p:nvSpPr>
          <p:cNvPr id="4" name="Chevron 3"/>
          <p:cNvSpPr/>
          <p:nvPr/>
        </p:nvSpPr>
        <p:spPr>
          <a:xfrm>
            <a:off x="3809730" y="4859491"/>
            <a:ext cx="1944216" cy="576064"/>
          </a:xfrm>
          <a:prstGeom prst="chevro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>
                <a:solidFill>
                  <a:schemeClr val="tx1"/>
                </a:solidFill>
              </a:rPr>
              <a:t>Energie</a:t>
            </a:r>
            <a:endParaRPr lang="fr-FR" b="1" i="1" dirty="0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014601" y="4329877"/>
            <a:ext cx="1693303" cy="169330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Corps 1</a:t>
            </a:r>
          </a:p>
          <a:p>
            <a:pPr algn="ctr"/>
            <a:r>
              <a:rPr lang="fr-FR" b="1" i="1" dirty="0" smtClean="0"/>
              <a:t>T</a:t>
            </a:r>
            <a:endParaRPr lang="fr-FR" b="1" i="1" dirty="0"/>
          </a:p>
        </p:txBody>
      </p:sp>
      <p:sp>
        <p:nvSpPr>
          <p:cNvPr id="12" name="Ellipse 11"/>
          <p:cNvSpPr/>
          <p:nvPr/>
        </p:nvSpPr>
        <p:spPr>
          <a:xfrm>
            <a:off x="5859422" y="4329876"/>
            <a:ext cx="1693303" cy="169330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i="1" dirty="0" smtClean="0"/>
              <a:t>Corps 2</a:t>
            </a:r>
          </a:p>
          <a:p>
            <a:pPr algn="ctr"/>
            <a:r>
              <a:rPr lang="fr-FR" b="1" i="1" dirty="0" smtClean="0"/>
              <a:t>T</a:t>
            </a:r>
            <a:endParaRPr lang="fr-FR" b="1" i="1" dirty="0"/>
          </a:p>
        </p:txBody>
      </p:sp>
      <p:sp>
        <p:nvSpPr>
          <p:cNvPr id="5" name="Rectangle 4"/>
          <p:cNvSpPr/>
          <p:nvPr/>
        </p:nvSpPr>
        <p:spPr>
          <a:xfrm>
            <a:off x="3707904" y="3630131"/>
            <a:ext cx="2249693" cy="79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759730" y="4728531"/>
            <a:ext cx="2042899" cy="840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18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  <p:bldP spid="2" grpId="0" animBg="1"/>
      <p:bldP spid="8" grpId="0" animBg="1"/>
      <p:bldP spid="3" grpId="0"/>
      <p:bldP spid="4" grpId="0" animBg="1"/>
      <p:bldP spid="10" grpId="0" animBg="1"/>
      <p:bldP spid="12" grpId="0" animBg="1"/>
      <p:bldP spid="5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12757</TotalTime>
  <Words>1091</Words>
  <Application>Microsoft Office PowerPoint</Application>
  <PresentationFormat>Affichage à l'écran (4:3)</PresentationFormat>
  <Paragraphs>177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Gill Sans MT</vt:lpstr>
      <vt:lpstr>Symbol</vt:lpstr>
      <vt:lpstr>Verdana</vt:lpstr>
      <vt:lpstr>Wingdings</vt:lpstr>
      <vt:lpstr>Wingdings 2</vt:lpstr>
      <vt:lpstr>Solstice</vt:lpstr>
      <vt:lpstr>Lois et modèles</vt:lpstr>
      <vt:lpstr>Cohésion des solides ioniques et moléculaires</vt:lpstr>
      <vt:lpstr>Cohésion des solides ioniques et moléculaires Etats de la matière</vt:lpstr>
      <vt:lpstr>Cohésion des solides ioniques et moléculaires Etats de la matière</vt:lpstr>
      <vt:lpstr>Cohésion des solides ioniques et moléculaires Etats de la matière</vt:lpstr>
      <vt:lpstr>Cohésion des solides ioniques et moléculaires Etats de la matière</vt:lpstr>
      <vt:lpstr>Cohésion des solides ioniques et moléculaires Etats de la matière</vt:lpstr>
      <vt:lpstr>Cohésion des solides ioniques et moléculaires Transferts thermiques</vt:lpstr>
      <vt:lpstr>Cohésion des solides ioniques et moléculaires Transferts thermiques</vt:lpstr>
      <vt:lpstr>Cohésion des solides ioniques et moléculaires Transferts thermiques</vt:lpstr>
      <vt:lpstr>Cohésion des solides ioniques et moléculaires Transferts thermiques</vt:lpstr>
      <vt:lpstr>Cohésion des solides ioniques et moléculaires Transferts thermiques</vt:lpstr>
      <vt:lpstr>Cohésion des solides ioniques et moléculaires Cohésion de la matière condensée</vt:lpstr>
      <vt:lpstr>Cohésion des solides ioniques et moléculaires Cohésion de la matière condensée</vt:lpstr>
      <vt:lpstr>Cohésion des solides ioniques et moléculaires Cohésion de la matière condensée</vt:lpstr>
      <vt:lpstr>Cohésion des solides ioniques et moléculaires Cohésion de la matière condensée</vt:lpstr>
      <vt:lpstr>Cohésion des solides ioniques et moléculaires Cohésion de la matière condensée</vt:lpstr>
      <vt:lpstr>Cohésion des solides ioniques et moléculaires Cohésion de la matière condensée</vt:lpstr>
      <vt:lpstr>Cohésion des solides ioniques et moléculaires Cohésion de la matière condensée</vt:lpstr>
      <vt:lpstr>Cohésion des solides ioniques et moléculaires Que se passe-t-il quand on chauffe un solide ?</vt:lpstr>
      <vt:lpstr>Cohésion des solides ioniques et moléculaires Que se passe-t-il quand on chauffe un solide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Emmanuelle</dc:creator>
  <cp:lastModifiedBy>François</cp:lastModifiedBy>
  <cp:revision>640</cp:revision>
  <dcterms:created xsi:type="dcterms:W3CDTF">2011-11-26T21:21:18Z</dcterms:created>
  <dcterms:modified xsi:type="dcterms:W3CDTF">2015-02-08T16:32:35Z</dcterms:modified>
</cp:coreProperties>
</file>