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DDDDD"/>
    <a:srgbClr val="EAEAEA"/>
    <a:srgbClr val="D60093"/>
    <a:srgbClr val="CCECFF"/>
    <a:srgbClr val="CC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3" autoAdjust="0"/>
    <p:restoredTop sz="94684" autoAdjust="0"/>
  </p:normalViewPr>
  <p:slideViewPr>
    <p:cSldViewPr>
      <p:cViewPr varScale="1">
        <p:scale>
          <a:sx n="48" d="100"/>
          <a:sy n="48" d="100"/>
        </p:scale>
        <p:origin x="55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13/10/2013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13/10/2013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13/10/2013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13/10/2013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10891E7-6C82-429E-A5DF-7462AC2AC01F}" type="datetimeFigureOut">
              <a:rPr lang="fr-FR" smtClean="0"/>
              <a:pPr/>
              <a:t>13/10/2013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tralo.net/3_animations/swf/synthese_couleurs.sw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rousse.fr/encyclopedie/animations/Trichromie_synth%C3%A8se_soustractive_des_couleurs/110035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ertrand.kieffer.pagesperso-orange.fr/ibays/Primary/html/ens/physique/Kieffer/SP1S/documents/couleurs-des-objets.sw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tralo.net/3_animations/swf/synthese_couleurs.sw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5688632" cy="10527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et images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" name="Image 4" descr="http://www.sansgluten.fr/blog/wp-content/uploads/2008/11/couleur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4"/>
            <a:ext cx="4858576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42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Synthèse additive d’une lumière colorée</a:t>
            </a:r>
          </a:p>
          <a:p>
            <a:pPr algn="ctr"/>
            <a:r>
              <a:rPr lang="fr-FR" sz="2000" i="1" dirty="0" smtClean="0"/>
              <a:t>Application : les écrans plats</a:t>
            </a:r>
          </a:p>
          <a:p>
            <a:pPr algn="just"/>
            <a:r>
              <a:rPr lang="fr-FR" sz="2000" i="1" dirty="0" smtClean="0"/>
              <a:t>Chaque point de l’image (ou </a:t>
            </a:r>
            <a:r>
              <a:rPr lang="fr-FR" sz="2000" b="1" i="1" dirty="0" smtClean="0"/>
              <a:t>pixel</a:t>
            </a:r>
            <a:r>
              <a:rPr lang="fr-FR" sz="2000" i="1" dirty="0" smtClean="0"/>
              <a:t>) d’un écran plat est formé de 3 luminophores (</a:t>
            </a:r>
            <a:r>
              <a:rPr lang="fr-FR" sz="2000" b="1" i="1" dirty="0" smtClean="0">
                <a:solidFill>
                  <a:srgbClr val="FF0000"/>
                </a:solidFill>
              </a:rPr>
              <a:t>R</a:t>
            </a:r>
            <a:r>
              <a:rPr lang="fr-FR" sz="2000" i="1" dirty="0" smtClean="0"/>
              <a:t>, </a:t>
            </a:r>
            <a:r>
              <a:rPr lang="fr-FR" sz="2000" b="1" i="1" dirty="0" smtClean="0">
                <a:solidFill>
                  <a:srgbClr val="00B050"/>
                </a:solidFill>
              </a:rPr>
              <a:t>V</a:t>
            </a:r>
            <a:r>
              <a:rPr lang="fr-FR" sz="2000" i="1" dirty="0" smtClean="0"/>
              <a:t> et </a:t>
            </a:r>
            <a:r>
              <a:rPr lang="fr-FR" sz="2000" b="1" i="1" dirty="0" smtClean="0">
                <a:solidFill>
                  <a:srgbClr val="0070C0"/>
                </a:solidFill>
              </a:rPr>
              <a:t>B</a:t>
            </a:r>
            <a:r>
              <a:rPr lang="fr-FR" sz="2000" i="1" dirty="0" smtClean="0"/>
              <a:t>) trop </a:t>
            </a:r>
            <a:r>
              <a:rPr lang="fr-FR" sz="2000" b="1" i="1" dirty="0" smtClean="0"/>
              <a:t>proches</a:t>
            </a:r>
            <a:r>
              <a:rPr lang="fr-FR" sz="2000" i="1" dirty="0" smtClean="0"/>
              <a:t> les uns des autres pour que l’œil puisse les distinguer.</a:t>
            </a:r>
          </a:p>
          <a:p>
            <a:pPr algn="just"/>
            <a:r>
              <a:rPr lang="fr-FR" sz="2000" i="1" dirty="0" smtClean="0"/>
              <a:t>Le cerveau fait donc pour chaque pixel la synthèse </a:t>
            </a:r>
            <a:r>
              <a:rPr lang="fr-FR" sz="2000" b="1" i="1" dirty="0" smtClean="0"/>
              <a:t>additive</a:t>
            </a:r>
            <a:r>
              <a:rPr lang="fr-FR" sz="2000" i="1" dirty="0" smtClean="0"/>
              <a:t> des lumières </a:t>
            </a:r>
            <a:r>
              <a:rPr lang="fr-FR" sz="2000" b="1" i="1" dirty="0" smtClean="0">
                <a:solidFill>
                  <a:srgbClr val="FF0000"/>
                </a:solidFill>
              </a:rPr>
              <a:t>R</a:t>
            </a:r>
            <a:r>
              <a:rPr lang="fr-FR" sz="2000" i="1" dirty="0" smtClean="0"/>
              <a:t>, </a:t>
            </a:r>
            <a:r>
              <a:rPr lang="fr-FR" sz="2000" b="1" i="1" dirty="0" smtClean="0">
                <a:solidFill>
                  <a:srgbClr val="00B050"/>
                </a:solidFill>
              </a:rPr>
              <a:t>V</a:t>
            </a:r>
            <a:r>
              <a:rPr lang="fr-FR" sz="2000" i="1" dirty="0" smtClean="0"/>
              <a:t> et </a:t>
            </a:r>
            <a:r>
              <a:rPr lang="fr-FR" sz="2000" b="1" i="1" dirty="0" smtClean="0">
                <a:solidFill>
                  <a:srgbClr val="0070C0"/>
                </a:solidFill>
              </a:rPr>
              <a:t>B</a:t>
            </a:r>
            <a:r>
              <a:rPr lang="fr-FR" sz="2000" i="1" dirty="0" smtClean="0"/>
              <a:t> reçues par l’œil.</a:t>
            </a:r>
            <a:endParaRPr lang="fr-FR" sz="2000" i="1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des objets</a:t>
            </a:r>
            <a:br>
              <a:rPr lang="fr-FR" sz="3600" dirty="0" smtClean="0"/>
            </a:br>
            <a:r>
              <a:rPr lang="fr-FR" sz="2800" dirty="0" smtClean="0"/>
              <a:t>Formation de lumières colorées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8194" name="Picture 2" descr="http://www.functionx.com/illustrations/pixel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550" y="3284984"/>
            <a:ext cx="6029325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06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Synthèse soustractive d’une couleur </a:t>
            </a:r>
          </a:p>
          <a:p>
            <a:pPr algn="ctr"/>
            <a:r>
              <a:rPr lang="fr-FR" sz="2000" i="1" dirty="0" smtClean="0"/>
              <a:t>Définition</a:t>
            </a:r>
          </a:p>
          <a:p>
            <a:pPr algn="just"/>
            <a:r>
              <a:rPr lang="fr-FR" sz="2000" i="1" dirty="0" smtClean="0"/>
              <a:t>La synthèse soustractive est l’</a:t>
            </a:r>
            <a:r>
              <a:rPr lang="fr-FR" sz="2000" b="1" i="1" dirty="0" smtClean="0"/>
              <a:t>absorption </a:t>
            </a:r>
            <a:r>
              <a:rPr lang="fr-FR" sz="2000" i="1" dirty="0" smtClean="0"/>
              <a:t>de lumières colorées.</a:t>
            </a:r>
          </a:p>
          <a:p>
            <a:pPr algn="just"/>
            <a:r>
              <a:rPr lang="fr-FR" sz="2000" i="1" dirty="0" smtClean="0"/>
              <a:t>Les couleurs primaires de la synthèse soustractive sont : </a:t>
            </a:r>
            <a:r>
              <a:rPr lang="fr-FR" sz="2000" b="1" i="1" dirty="0" smtClean="0">
                <a:solidFill>
                  <a:srgbClr val="D60093"/>
                </a:solidFill>
              </a:rPr>
              <a:t>magenta</a:t>
            </a:r>
            <a:r>
              <a:rPr lang="fr-FR" sz="2000" i="1" dirty="0" smtClean="0"/>
              <a:t>, </a:t>
            </a:r>
            <a:r>
              <a:rPr lang="fr-FR" sz="2000" b="1" i="1" dirty="0" smtClean="0">
                <a:solidFill>
                  <a:srgbClr val="00B0F0"/>
                </a:solidFill>
              </a:rPr>
              <a:t>cyan</a:t>
            </a:r>
            <a:r>
              <a:rPr lang="fr-FR" sz="2000" i="1" dirty="0" smtClean="0"/>
              <a:t> et </a:t>
            </a:r>
            <a:r>
              <a:rPr lang="fr-FR" sz="2000" b="1" i="1" dirty="0" smtClean="0">
                <a:solidFill>
                  <a:srgbClr val="FFFF00"/>
                </a:solidFill>
              </a:rPr>
              <a:t>jaune</a:t>
            </a:r>
            <a:r>
              <a:rPr lang="fr-FR" sz="2000" i="1" dirty="0" smtClean="0"/>
              <a:t>.</a:t>
            </a:r>
            <a:endParaRPr lang="fr-FR" sz="2000" b="1" i="1" dirty="0" smtClean="0"/>
          </a:p>
          <a:p>
            <a:pPr algn="just"/>
            <a:r>
              <a:rPr lang="fr-FR" sz="2000" i="1" dirty="0" smtClean="0"/>
              <a:t>En synthèse soustractive, la superposition de deux couleurs </a:t>
            </a:r>
            <a:r>
              <a:rPr lang="fr-FR" sz="2000" b="1" i="1" dirty="0" smtClean="0"/>
              <a:t>complémentaires</a:t>
            </a:r>
            <a:r>
              <a:rPr lang="fr-FR" sz="2000" i="1" dirty="0" smtClean="0"/>
              <a:t> produit le </a:t>
            </a:r>
            <a:r>
              <a:rPr lang="fr-FR" sz="2000" b="1" i="1" dirty="0" smtClean="0"/>
              <a:t>noir</a:t>
            </a:r>
            <a:r>
              <a:rPr lang="fr-FR" sz="2000" i="1" dirty="0" smtClean="0"/>
              <a:t>.</a:t>
            </a:r>
            <a:endParaRPr lang="fr-FR" sz="2000" i="1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des objets</a:t>
            </a:r>
            <a:br>
              <a:rPr lang="fr-FR" sz="3600" dirty="0" smtClean="0"/>
            </a:br>
            <a:r>
              <a:rPr lang="fr-FR" sz="2800" dirty="0" smtClean="0"/>
              <a:t>Formation de lumières colorées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0242" name="Picture 2" descr="http://tpeleonarddevinci.files.wordpress.com/2012/01/synthc3a8se-soustractive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743" y="3328699"/>
            <a:ext cx="3227608" cy="3240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ipt.univ-paris8.fr/chan/images/chan/filtre-0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831677"/>
            <a:ext cx="3528392" cy="258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79912" y="4581127"/>
            <a:ext cx="1080120" cy="1838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915816" y="4581126"/>
            <a:ext cx="1080120" cy="1838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34313" y="4581124"/>
            <a:ext cx="1080120" cy="1838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43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build="p" bldLvl="3"/>
      <p:bldP spid="2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Synthèse soustractive d’une couleur </a:t>
            </a:r>
          </a:p>
          <a:p>
            <a:pPr algn="ctr"/>
            <a:r>
              <a:rPr lang="fr-FR" sz="2000" i="1" dirty="0" smtClean="0"/>
              <a:t>Applications : l’imprimerie ou la peinture</a:t>
            </a:r>
          </a:p>
          <a:p>
            <a:pPr algn="just"/>
            <a:r>
              <a:rPr lang="fr-FR" sz="2000" i="1" dirty="0" smtClean="0"/>
              <a:t>Les pigments ou les encres utilisés en peinture ou en imprimerie se comportent comme des </a:t>
            </a:r>
            <a:r>
              <a:rPr lang="fr-FR" sz="2000" b="1" i="1" dirty="0" smtClean="0"/>
              <a:t>filtres</a:t>
            </a:r>
            <a:r>
              <a:rPr lang="fr-FR" sz="2000" i="1" dirty="0" smtClean="0"/>
              <a:t> et </a:t>
            </a:r>
            <a:r>
              <a:rPr lang="fr-FR" sz="2000" b="1" i="1" dirty="0" smtClean="0"/>
              <a:t>retirent</a:t>
            </a:r>
            <a:r>
              <a:rPr lang="fr-FR" sz="2000" i="1" dirty="0" smtClean="0"/>
              <a:t> des lumières colorées à la lumière blanche diffusée par le support.</a:t>
            </a:r>
            <a:endParaRPr lang="fr-FR" sz="2000" i="1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des objets</a:t>
            </a:r>
            <a:br>
              <a:rPr lang="fr-FR" sz="3600" dirty="0" smtClean="0"/>
            </a:br>
            <a:r>
              <a:rPr lang="fr-FR" sz="2800" dirty="0" smtClean="0"/>
              <a:t>Formation de lumières colorées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1266" name="Picture 2" descr="http://www.larousse.fr/encyclopedie/data/animations/1100358-Trichromie_synth%C3%A8se_soustractive_des_couleur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805" y="3212976"/>
            <a:ext cx="393643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10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En résumé …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des objets</a:t>
            </a:r>
            <a:br>
              <a:rPr lang="fr-FR" sz="3600" dirty="0" smtClean="0"/>
            </a:br>
            <a:r>
              <a:rPr lang="fr-FR" sz="2800" dirty="0" smtClean="0"/>
              <a:t>Formation de lumières colorées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2292" name="Picture 4" descr="C:\Users\François\Desktop\Capture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60" y="1854199"/>
            <a:ext cx="4189495" cy="457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31840" y="3717032"/>
            <a:ext cx="208823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213445" y="3717032"/>
            <a:ext cx="208823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994060" y="4653135"/>
            <a:ext cx="4307617" cy="1774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64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build="p" bldLvl="3"/>
      <p:bldP spid="2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De quoi dépend la couleur d’un objet ?</a:t>
            </a:r>
          </a:p>
          <a:p>
            <a:pPr algn="ctr"/>
            <a:r>
              <a:rPr lang="fr-FR" sz="2000" i="1" dirty="0" smtClean="0"/>
              <a:t>Absorption, transmission et diffusion</a:t>
            </a:r>
          </a:p>
          <a:p>
            <a:pPr algn="just"/>
            <a:r>
              <a:rPr lang="fr-FR" sz="2000" i="1" dirty="0" smtClean="0"/>
              <a:t>Lorsqu’un objet reçoit de la lumière, il peut 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/>
              <a:t>l</a:t>
            </a:r>
            <a:r>
              <a:rPr lang="fr-FR" sz="2000" i="1" dirty="0" smtClean="0"/>
              <a:t>a </a:t>
            </a:r>
            <a:r>
              <a:rPr lang="fr-FR" sz="2000" b="1" i="1" dirty="0" smtClean="0"/>
              <a:t>renvoyer</a:t>
            </a:r>
            <a:r>
              <a:rPr lang="fr-FR" sz="2000" i="1" dirty="0" smtClean="0"/>
              <a:t> dans toutes les directions, c’est le phénomène de </a:t>
            </a:r>
            <a:r>
              <a:rPr lang="fr-FR" sz="2000" b="1" i="1" dirty="0" smtClean="0"/>
              <a:t>diffusion</a:t>
            </a:r>
            <a:r>
              <a:rPr lang="fr-FR" sz="2000" i="1" dirty="0"/>
              <a:t> </a:t>
            </a:r>
            <a:r>
              <a:rPr lang="fr-FR" sz="2000" i="1" dirty="0" smtClean="0"/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/>
              <a:t>l</a:t>
            </a:r>
            <a:r>
              <a:rPr lang="fr-FR" sz="2000" i="1" dirty="0" smtClean="0"/>
              <a:t>a </a:t>
            </a:r>
            <a:r>
              <a:rPr lang="fr-FR" sz="2000" b="1" i="1" dirty="0" smtClean="0"/>
              <a:t>laisser passer</a:t>
            </a:r>
            <a:r>
              <a:rPr lang="fr-FR" sz="2000" i="1" dirty="0" smtClean="0"/>
              <a:t>, c’est le phénomène de </a:t>
            </a:r>
            <a:r>
              <a:rPr lang="fr-FR" sz="2000" b="1" i="1" dirty="0" smtClean="0"/>
              <a:t>transmission</a:t>
            </a:r>
            <a:r>
              <a:rPr lang="fr-FR" sz="2000" i="1" dirty="0" smtClean="0"/>
              <a:t> 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/>
              <a:t>n</a:t>
            </a:r>
            <a:r>
              <a:rPr lang="fr-FR" sz="2000" i="1" dirty="0" smtClean="0"/>
              <a:t>e pas la </a:t>
            </a:r>
            <a:r>
              <a:rPr lang="fr-FR" sz="2000" b="1" i="1" dirty="0" smtClean="0"/>
              <a:t>renvoyer</a:t>
            </a:r>
            <a:r>
              <a:rPr lang="fr-FR" sz="2000" i="1" dirty="0" smtClean="0"/>
              <a:t>, c’est le phénomène d’ </a:t>
            </a:r>
            <a:r>
              <a:rPr lang="fr-FR" sz="2000" b="1" i="1" dirty="0" smtClean="0"/>
              <a:t>absorption</a:t>
            </a:r>
            <a:r>
              <a:rPr lang="fr-FR" sz="2000" i="1" dirty="0" smtClean="0"/>
              <a:t>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des objets</a:t>
            </a:r>
            <a:br>
              <a:rPr lang="fr-FR" sz="3600" dirty="0" smtClean="0"/>
            </a:br>
            <a:r>
              <a:rPr lang="fr-FR" sz="2800" dirty="0" smtClean="0"/>
              <a:t>Formation de lumières colorées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3645024"/>
            <a:ext cx="3133129" cy="2687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347863" y="3645024"/>
            <a:ext cx="1440161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5364089" y="3645024"/>
            <a:ext cx="111690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067943" y="5972040"/>
            <a:ext cx="109001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194346" y="5085184"/>
            <a:ext cx="1440161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06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build="p" bldLvl="3"/>
      <p:bldP spid="10" grpId="0" animBg="1"/>
      <p:bldP spid="19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De quoi dépend la couleur d’un objet ?</a:t>
            </a:r>
          </a:p>
          <a:p>
            <a:pPr algn="ctr"/>
            <a:r>
              <a:rPr lang="fr-FR" sz="2000" i="1" dirty="0" smtClean="0"/>
              <a:t>Couleur d’un objet</a:t>
            </a:r>
          </a:p>
          <a:p>
            <a:pPr algn="just"/>
            <a:r>
              <a:rPr lang="fr-FR" sz="2000" i="1" dirty="0" smtClean="0"/>
              <a:t>La couleur perçue d’un objet correspond à la </a:t>
            </a:r>
            <a:r>
              <a:rPr lang="fr-FR" sz="2000" b="1" i="1" dirty="0" smtClean="0"/>
              <a:t>composition de la lumière </a:t>
            </a:r>
            <a:r>
              <a:rPr lang="fr-FR" sz="2000" i="1" dirty="0" smtClean="0"/>
              <a:t>qu’il </a:t>
            </a:r>
            <a:r>
              <a:rPr lang="fr-FR" sz="2000" b="1" i="1" dirty="0" smtClean="0"/>
              <a:t>diffuse</a:t>
            </a:r>
            <a:r>
              <a:rPr lang="fr-FR" sz="2000" i="1" dirty="0" smtClean="0"/>
              <a:t>.</a:t>
            </a:r>
          </a:p>
          <a:p>
            <a:pPr algn="just"/>
            <a:r>
              <a:rPr lang="fr-FR" sz="2000" i="1" dirty="0" smtClean="0"/>
              <a:t>Il n’a pas de </a:t>
            </a:r>
            <a:r>
              <a:rPr lang="fr-FR" sz="2000" b="1" i="1" dirty="0" smtClean="0"/>
              <a:t>couleur propre</a:t>
            </a:r>
            <a:r>
              <a:rPr lang="fr-FR" sz="2000" i="1" dirty="0" smtClean="0"/>
              <a:t> et sa couleur dépend de la composition de la lumière qui l’éclaire. 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des objets</a:t>
            </a:r>
            <a:br>
              <a:rPr lang="fr-FR" sz="3600" dirty="0" smtClean="0"/>
            </a:br>
            <a:r>
              <a:rPr lang="fr-FR" sz="2800" dirty="0" smtClean="0"/>
              <a:t>Formation de lumières colorées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050" name="Picture 2" descr="la-même-image-sous-3-éclairages-différent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708" y="3428999"/>
            <a:ext cx="5410200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7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5688632" cy="10527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des objets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 descr="http://3.bp.blogspot.com/-um3sQZUJtio/TcrLUzGkUOI/AAAAAAAAAaM/lyeqblCny6M/s400/pop+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6715772" cy="32403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9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Cellules photosensibles de la rétine</a:t>
            </a:r>
          </a:p>
          <a:p>
            <a:pPr algn="just"/>
            <a:r>
              <a:rPr lang="fr-FR" sz="2000" i="1" dirty="0" smtClean="0"/>
              <a:t>L’image d’un objet observé par l’œil se forme sur la </a:t>
            </a:r>
            <a:r>
              <a:rPr lang="fr-FR" sz="2000" b="1" i="1" dirty="0" smtClean="0"/>
              <a:t>rétine</a:t>
            </a:r>
            <a:r>
              <a:rPr lang="fr-FR" sz="2000" i="1" dirty="0" smtClean="0"/>
              <a:t>.</a:t>
            </a:r>
            <a:r>
              <a:rPr lang="fr-FR" sz="2000" i="1" dirty="0"/>
              <a:t> </a:t>
            </a:r>
            <a:r>
              <a:rPr lang="fr-FR" sz="2000" i="1" dirty="0" smtClean="0"/>
              <a:t>Sur celle-ci, se trouvent des </a:t>
            </a:r>
            <a:r>
              <a:rPr lang="fr-FR" sz="2000" b="1" i="1" dirty="0" smtClean="0"/>
              <a:t>cellules photosensibles</a:t>
            </a:r>
            <a:r>
              <a:rPr lang="fr-FR" sz="2000" i="1" dirty="0" smtClean="0"/>
              <a:t>, qui transforment les informations lumineuses en </a:t>
            </a:r>
            <a:r>
              <a:rPr lang="fr-FR" sz="2000" b="1" i="1" dirty="0" smtClean="0"/>
              <a:t>signaux électriques </a:t>
            </a:r>
            <a:r>
              <a:rPr lang="fr-FR" sz="2000" i="1" dirty="0" smtClean="0"/>
              <a:t>: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fr-FR" sz="2000" i="1" dirty="0" smtClean="0"/>
              <a:t>Les </a:t>
            </a:r>
            <a:r>
              <a:rPr lang="fr-FR" sz="2000" b="1" i="1" dirty="0" smtClean="0"/>
              <a:t>bâtonnets </a:t>
            </a:r>
            <a:r>
              <a:rPr lang="fr-FR" sz="2000" i="1" dirty="0" smtClean="0"/>
              <a:t>réagissent aux faibles luminosités et permettent la vision </a:t>
            </a:r>
            <a:r>
              <a:rPr lang="fr-FR" sz="2000" b="1" i="1" dirty="0" smtClean="0"/>
              <a:t>nocturne</a:t>
            </a:r>
            <a:r>
              <a:rPr lang="fr-FR" sz="2000" i="1" dirty="0" smtClean="0"/>
              <a:t>, mais sont insensibles à la </a:t>
            </a:r>
            <a:r>
              <a:rPr lang="fr-FR" sz="2000" b="1" i="1" dirty="0" smtClean="0"/>
              <a:t>couleur</a:t>
            </a:r>
            <a:r>
              <a:rPr lang="fr-FR" sz="2000" i="1" dirty="0" smtClean="0"/>
              <a:t>;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fr-FR" sz="2000" i="1" dirty="0" smtClean="0"/>
              <a:t>Les </a:t>
            </a:r>
            <a:r>
              <a:rPr lang="fr-FR" sz="2000" b="1" i="1" dirty="0" smtClean="0"/>
              <a:t>cônes</a:t>
            </a:r>
            <a:r>
              <a:rPr lang="fr-FR" sz="2000" i="1" dirty="0" smtClean="0"/>
              <a:t>, de 3 types, sont sensibles aux fortes luminosités de couleurs </a:t>
            </a:r>
            <a:r>
              <a:rPr lang="fr-FR" sz="2000" b="1" i="1" dirty="0" smtClean="0">
                <a:solidFill>
                  <a:srgbClr val="FF0000"/>
                </a:solidFill>
              </a:rPr>
              <a:t>rouge</a:t>
            </a:r>
            <a:r>
              <a:rPr lang="fr-FR" sz="2000" i="1" dirty="0" smtClean="0"/>
              <a:t>, </a:t>
            </a:r>
            <a:r>
              <a:rPr lang="fr-FR" sz="2000" b="1" i="1" dirty="0" smtClean="0">
                <a:solidFill>
                  <a:srgbClr val="00B050"/>
                </a:solidFill>
              </a:rPr>
              <a:t>verte</a:t>
            </a:r>
            <a:r>
              <a:rPr lang="fr-FR" sz="2000" i="1" dirty="0" smtClean="0"/>
              <a:t> et</a:t>
            </a:r>
            <a:r>
              <a:rPr lang="fr-FR" sz="2000" b="1" i="1" dirty="0" smtClean="0"/>
              <a:t> </a:t>
            </a:r>
            <a:r>
              <a:rPr lang="fr-FR" sz="2000" b="1" i="1" dirty="0" smtClean="0">
                <a:solidFill>
                  <a:srgbClr val="0070C0"/>
                </a:solidFill>
              </a:rPr>
              <a:t>bleue</a:t>
            </a:r>
            <a:r>
              <a:rPr lang="fr-FR" sz="2000" i="1" dirty="0" smtClean="0"/>
              <a:t>; chaque type de cône n’est sensible qu’à une couleur.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des objets</a:t>
            </a:r>
            <a:br>
              <a:rPr lang="fr-FR" sz="3600" dirty="0" smtClean="0"/>
            </a:br>
            <a:r>
              <a:rPr lang="fr-FR" sz="2800" dirty="0" smtClean="0"/>
              <a:t>Perception des couleurs par l’œil 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050" name="Picture 2" descr="http://onafaimdesciences.e-monsite.com/medias/images/sanrtys-tit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64604"/>
            <a:ext cx="4595760" cy="292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36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Restitution des couleurs par l’œil</a:t>
            </a:r>
          </a:p>
          <a:p>
            <a:pPr algn="just"/>
            <a:r>
              <a:rPr lang="fr-FR" sz="2000" i="1" dirty="0" smtClean="0"/>
              <a:t>L’activité relative des </a:t>
            </a:r>
            <a:r>
              <a:rPr lang="fr-FR" sz="2000" b="1" i="1" dirty="0"/>
              <a:t>t</a:t>
            </a:r>
            <a:r>
              <a:rPr lang="fr-FR" sz="2000" b="1" i="1" dirty="0" smtClean="0"/>
              <a:t>rois types de cônes</a:t>
            </a:r>
            <a:r>
              <a:rPr lang="fr-FR" sz="2000" i="1" dirty="0" smtClean="0"/>
              <a:t>, chacun sensible à un type de lumière colorée (</a:t>
            </a:r>
            <a:r>
              <a:rPr lang="fr-FR" sz="2000" b="1" i="1" dirty="0" smtClean="0">
                <a:solidFill>
                  <a:srgbClr val="FF0000"/>
                </a:solidFill>
              </a:rPr>
              <a:t>rouge</a:t>
            </a:r>
            <a:r>
              <a:rPr lang="fr-FR" sz="2000" i="1" dirty="0" smtClean="0"/>
              <a:t>, </a:t>
            </a:r>
            <a:r>
              <a:rPr lang="fr-FR" sz="2000" b="1" i="1" dirty="0" smtClean="0">
                <a:solidFill>
                  <a:srgbClr val="00B050"/>
                </a:solidFill>
              </a:rPr>
              <a:t>verte</a:t>
            </a:r>
            <a:r>
              <a:rPr lang="fr-FR" sz="2000" i="1" dirty="0" smtClean="0"/>
              <a:t>, </a:t>
            </a:r>
            <a:r>
              <a:rPr lang="fr-FR" sz="2000" b="1" i="1" dirty="0" smtClean="0">
                <a:solidFill>
                  <a:srgbClr val="0070C0"/>
                </a:solidFill>
              </a:rPr>
              <a:t>bleue</a:t>
            </a:r>
            <a:r>
              <a:rPr lang="fr-FR" sz="2000" i="1" dirty="0" smtClean="0"/>
              <a:t>), permet au cerveau de restituer toutes les couleurs.</a:t>
            </a:r>
            <a:endParaRPr lang="fr-FR" sz="2000" b="1" i="1" dirty="0" smtClean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des objets</a:t>
            </a:r>
            <a:br>
              <a:rPr lang="fr-FR" sz="3600" dirty="0" smtClean="0"/>
            </a:br>
            <a:r>
              <a:rPr lang="fr-FR" sz="2800" dirty="0" smtClean="0"/>
              <a:t>Perception des couleurs par l’œil 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4098" name="Picture 2" descr="http://www.perret-optic.ch/optometrie/Vision_des_couleurs/Vis_couleur_images/retine_cone_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298" y="3047934"/>
            <a:ext cx="4280759" cy="262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386" y="4206243"/>
            <a:ext cx="2162846" cy="929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83" y="4058223"/>
            <a:ext cx="2294138" cy="103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593" y="4122066"/>
            <a:ext cx="2280193" cy="99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83" y="4107173"/>
            <a:ext cx="2355619" cy="93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294" y="4119846"/>
            <a:ext cx="2324235" cy="9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593" y="4122066"/>
            <a:ext cx="2283241" cy="856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541" y="4117325"/>
            <a:ext cx="2344535" cy="90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992" y="4633651"/>
            <a:ext cx="1239789" cy="50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677" y="4323287"/>
            <a:ext cx="1314529" cy="50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677" y="4339339"/>
            <a:ext cx="1314529" cy="25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21" y="4825522"/>
            <a:ext cx="1314529" cy="25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677" y="4830330"/>
            <a:ext cx="1314529" cy="25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0" y="4633651"/>
            <a:ext cx="1314529" cy="25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677" y="4339681"/>
            <a:ext cx="1314529" cy="25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48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Anomalies</a:t>
            </a:r>
          </a:p>
          <a:p>
            <a:pPr algn="just"/>
            <a:r>
              <a:rPr lang="fr-FR" sz="2000" i="1" dirty="0" smtClean="0"/>
              <a:t>Certaines personnes perçoivent les couleurs différemment ; ces anomalies sont liées au dysfonctionnement ou à l’absence d’un ou plusieurs types de cônes. On distingue notamment :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fr-FR" sz="2000" i="1" dirty="0" smtClean="0"/>
              <a:t>Le </a:t>
            </a:r>
            <a:r>
              <a:rPr lang="fr-FR" sz="2000" b="1" i="1" dirty="0" smtClean="0"/>
              <a:t>daltonisme </a:t>
            </a:r>
            <a:r>
              <a:rPr lang="fr-FR" sz="2000" i="1" dirty="0" smtClean="0"/>
              <a:t>: confusion entre certaines teintes de rouge et de vert;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des objets</a:t>
            </a:r>
            <a:br>
              <a:rPr lang="fr-FR" sz="3600" dirty="0" smtClean="0"/>
            </a:br>
            <a:r>
              <a:rPr lang="fr-FR" sz="2800" dirty="0" smtClean="0"/>
              <a:t>Perception des couleurs par l’œil 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074" name="Picture 2" descr="Le daltonis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674" y="3212976"/>
            <a:ext cx="2634267" cy="278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131840" y="614817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Test de dépistage du daltonisme</a:t>
            </a: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356465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Anomalies</a:t>
            </a:r>
          </a:p>
          <a:p>
            <a:pPr algn="ctr"/>
            <a:endParaRPr lang="fr-FR" sz="2000" b="1" i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L’ </a:t>
            </a:r>
            <a:r>
              <a:rPr lang="fr-FR" sz="2000" b="1" i="1" dirty="0" smtClean="0"/>
              <a:t>achromatopsie </a:t>
            </a:r>
            <a:r>
              <a:rPr lang="fr-FR" sz="2000" i="1" dirty="0" smtClean="0"/>
              <a:t>: pas de différenciation des couleurs.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des objets</a:t>
            </a:r>
            <a:br>
              <a:rPr lang="fr-FR" sz="3600" dirty="0" smtClean="0"/>
            </a:br>
            <a:r>
              <a:rPr lang="fr-FR" sz="2800" dirty="0" smtClean="0"/>
              <a:t>Perception des couleurs par l’œil 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076" name="Picture 4" descr="http://acces.ens-lyon.fr/acces/ressources/neurosciences/vision/comprendre/cas_anomalies_vision/cas16/resolveuid/9c26a0935fafb330e6e295c9968be7f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2780928"/>
            <a:ext cx="4055323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143276" y="5791059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Vision normale</a:t>
            </a:r>
            <a:endParaRPr lang="fr-FR" b="1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5192243" y="5732735"/>
            <a:ext cx="1859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Vision d’un achromate</a:t>
            </a:r>
            <a:endParaRPr lang="fr-FR" b="1" i="1" dirty="0"/>
          </a:p>
        </p:txBody>
      </p:sp>
      <p:sp>
        <p:nvSpPr>
          <p:cNvPr id="3" name="Rectangle 2"/>
          <p:cNvSpPr/>
          <p:nvPr/>
        </p:nvSpPr>
        <p:spPr>
          <a:xfrm>
            <a:off x="2987824" y="2636912"/>
            <a:ext cx="2204419" cy="37421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159500" y="2632133"/>
            <a:ext cx="2204419" cy="37421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01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build="p" bldLvl="2"/>
      <p:bldP spid="3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Synthèse additive d’une lumière colorée</a:t>
            </a:r>
          </a:p>
          <a:p>
            <a:pPr algn="ctr"/>
            <a:r>
              <a:rPr lang="fr-FR" sz="2000" i="1" dirty="0" smtClean="0"/>
              <a:t>Les couleurs primaires</a:t>
            </a:r>
          </a:p>
          <a:p>
            <a:pPr algn="just"/>
            <a:r>
              <a:rPr lang="fr-FR" sz="2000" i="1" dirty="0" smtClean="0"/>
              <a:t>Toute lumière colorée peut être reproduite en </a:t>
            </a:r>
            <a:r>
              <a:rPr lang="fr-FR" sz="2000" b="1" i="1" dirty="0" smtClean="0"/>
              <a:t>superposant</a:t>
            </a:r>
            <a:r>
              <a:rPr lang="fr-FR" sz="2000" i="1" dirty="0" smtClean="0"/>
              <a:t>, en certaines </a:t>
            </a:r>
            <a:r>
              <a:rPr lang="fr-FR" sz="2000" b="1" i="1" dirty="0" smtClean="0"/>
              <a:t>proportions</a:t>
            </a:r>
            <a:r>
              <a:rPr lang="fr-FR" sz="2000" i="1" dirty="0" smtClean="0"/>
              <a:t>, trois faisceaux lumineux de couleurs dites </a:t>
            </a:r>
            <a:r>
              <a:rPr lang="fr-FR" sz="2000" b="1" i="1" dirty="0" smtClean="0"/>
              <a:t>primaires</a:t>
            </a:r>
            <a:r>
              <a:rPr lang="fr-FR" sz="2000" i="1" dirty="0"/>
              <a:t> </a:t>
            </a:r>
            <a:r>
              <a:rPr lang="fr-FR" sz="2000" i="1" dirty="0" smtClean="0"/>
              <a:t>: le </a:t>
            </a:r>
            <a:r>
              <a:rPr lang="fr-FR" sz="2000" b="1" i="1" dirty="0" smtClean="0">
                <a:solidFill>
                  <a:srgbClr val="FF0000"/>
                </a:solidFill>
              </a:rPr>
              <a:t>rouge</a:t>
            </a:r>
            <a:r>
              <a:rPr lang="fr-FR" sz="2000" i="1" dirty="0" smtClean="0"/>
              <a:t>, le </a:t>
            </a:r>
            <a:r>
              <a:rPr lang="fr-FR" sz="2000" b="1" i="1" dirty="0" smtClean="0">
                <a:solidFill>
                  <a:srgbClr val="00B050"/>
                </a:solidFill>
              </a:rPr>
              <a:t>vert</a:t>
            </a:r>
            <a:r>
              <a:rPr lang="fr-FR" sz="2000" i="1" dirty="0"/>
              <a:t> </a:t>
            </a:r>
            <a:r>
              <a:rPr lang="fr-FR" sz="2000" i="1" dirty="0" smtClean="0"/>
              <a:t>et le </a:t>
            </a:r>
            <a:r>
              <a:rPr lang="fr-FR" sz="2000" b="1" i="1" dirty="0" smtClean="0">
                <a:solidFill>
                  <a:srgbClr val="0070C0"/>
                </a:solidFill>
              </a:rPr>
              <a:t>bleu</a:t>
            </a:r>
            <a:r>
              <a:rPr lang="fr-FR" sz="2000" i="1" dirty="0"/>
              <a:t> </a:t>
            </a:r>
            <a:r>
              <a:rPr lang="fr-FR" sz="2000" i="1" dirty="0" smtClean="0"/>
              <a:t>(</a:t>
            </a:r>
            <a:r>
              <a:rPr lang="fr-FR" sz="2000" i="1" dirty="0" smtClean="0">
                <a:solidFill>
                  <a:srgbClr val="FF0000"/>
                </a:solidFill>
              </a:rPr>
              <a:t>R</a:t>
            </a:r>
            <a:r>
              <a:rPr lang="fr-FR" sz="2000" i="1" dirty="0" smtClean="0">
                <a:solidFill>
                  <a:srgbClr val="00B050"/>
                </a:solidFill>
              </a:rPr>
              <a:t>V</a:t>
            </a:r>
            <a:r>
              <a:rPr lang="fr-FR" sz="2000" i="1" dirty="0" smtClean="0">
                <a:solidFill>
                  <a:srgbClr val="0070C0"/>
                </a:solidFill>
              </a:rPr>
              <a:t>B</a:t>
            </a:r>
            <a:r>
              <a:rPr lang="fr-FR" sz="2000" i="1" dirty="0" smtClean="0"/>
              <a:t>).</a:t>
            </a:r>
          </a:p>
          <a:p>
            <a:pPr algn="just"/>
            <a:r>
              <a:rPr lang="fr-FR" sz="2000" i="1" dirty="0" smtClean="0"/>
              <a:t>Ce procédé porte le nom de </a:t>
            </a:r>
            <a:r>
              <a:rPr lang="fr-FR" sz="2000" b="1" i="1" dirty="0" smtClean="0"/>
              <a:t>synthèse additive trichromatique</a:t>
            </a:r>
            <a:r>
              <a:rPr lang="fr-FR" sz="2000" i="1" dirty="0" smtClean="0"/>
              <a:t>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des objets</a:t>
            </a:r>
            <a:br>
              <a:rPr lang="fr-FR" sz="3600" dirty="0" smtClean="0"/>
            </a:br>
            <a:r>
              <a:rPr lang="fr-FR" sz="2800" dirty="0" smtClean="0"/>
              <a:t>Formation de lumières colorées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122" name="Picture 2" descr="http://gueyraud.pagesperso-orange.fr/gcouleurs/images/$Synthese_RVB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346134"/>
            <a:ext cx="328234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57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Synthèse additive d’une lumière colorée</a:t>
            </a:r>
          </a:p>
          <a:p>
            <a:pPr algn="ctr"/>
            <a:r>
              <a:rPr lang="fr-FR" sz="2000" i="1" dirty="0" smtClean="0"/>
              <a:t>Les couleurs secondaires</a:t>
            </a:r>
          </a:p>
          <a:p>
            <a:pPr algn="just"/>
            <a:r>
              <a:rPr lang="fr-FR" sz="2000" i="1" dirty="0" smtClean="0"/>
              <a:t>L’addition de deux lumières de </a:t>
            </a:r>
            <a:r>
              <a:rPr lang="fr-FR" sz="2000" b="1" i="1" dirty="0" smtClean="0"/>
              <a:t>couleurs primaires </a:t>
            </a:r>
            <a:r>
              <a:rPr lang="fr-FR" sz="2000" i="1" dirty="0" smtClean="0"/>
              <a:t>et d’</a:t>
            </a:r>
            <a:r>
              <a:rPr lang="fr-FR" sz="2000" b="1" i="1" dirty="0" smtClean="0"/>
              <a:t>intensités égales </a:t>
            </a:r>
            <a:r>
              <a:rPr lang="fr-FR" sz="2000" i="1" dirty="0" smtClean="0"/>
              <a:t>donne une lumière de </a:t>
            </a:r>
            <a:r>
              <a:rPr lang="fr-FR" sz="2000" b="1" i="1" dirty="0" smtClean="0"/>
              <a:t>couleur secondaire</a:t>
            </a:r>
            <a:r>
              <a:rPr lang="fr-FR" sz="2000" i="1" dirty="0" smtClean="0"/>
              <a:t> 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b="1" i="1" dirty="0" smtClean="0">
                <a:solidFill>
                  <a:srgbClr val="00B0F0"/>
                </a:solidFill>
              </a:rPr>
              <a:t>Cyan</a:t>
            </a:r>
            <a:r>
              <a:rPr lang="fr-FR" sz="2000" b="1" i="1" dirty="0" smtClean="0"/>
              <a:t> </a:t>
            </a:r>
            <a:r>
              <a:rPr lang="fr-FR" sz="2000" i="1" dirty="0" smtClean="0"/>
              <a:t>: </a:t>
            </a:r>
            <a:r>
              <a:rPr lang="fr-FR" sz="2000" i="1" dirty="0" smtClean="0">
                <a:solidFill>
                  <a:srgbClr val="0070C0"/>
                </a:solidFill>
              </a:rPr>
              <a:t>bleu </a:t>
            </a:r>
            <a:r>
              <a:rPr lang="fr-FR" sz="2000" i="1" dirty="0" smtClean="0"/>
              <a:t>+ </a:t>
            </a:r>
            <a:r>
              <a:rPr lang="fr-FR" sz="2000" i="1" dirty="0" smtClean="0">
                <a:solidFill>
                  <a:srgbClr val="00B050"/>
                </a:solidFill>
              </a:rPr>
              <a:t>vert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b="1" i="1" dirty="0" smtClean="0">
                <a:solidFill>
                  <a:srgbClr val="D60093"/>
                </a:solidFill>
              </a:rPr>
              <a:t>Magenta</a:t>
            </a:r>
            <a:r>
              <a:rPr lang="fr-FR" sz="2000" i="1" dirty="0" smtClean="0">
                <a:solidFill>
                  <a:srgbClr val="D60093"/>
                </a:solidFill>
              </a:rPr>
              <a:t> : </a:t>
            </a:r>
            <a:r>
              <a:rPr lang="fr-FR" sz="2000" i="1" dirty="0">
                <a:solidFill>
                  <a:srgbClr val="0070C0"/>
                </a:solidFill>
              </a:rPr>
              <a:t>bleu </a:t>
            </a:r>
            <a:r>
              <a:rPr lang="fr-FR" sz="2000" i="1" dirty="0"/>
              <a:t>+ </a:t>
            </a:r>
            <a:r>
              <a:rPr lang="fr-FR" sz="2000" i="1" dirty="0" smtClean="0">
                <a:solidFill>
                  <a:srgbClr val="FF0000"/>
                </a:solidFill>
              </a:rPr>
              <a:t>rouge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b="1" i="1" dirty="0" smtClean="0">
                <a:solidFill>
                  <a:srgbClr val="FFFF00"/>
                </a:solidFill>
              </a:rPr>
              <a:t>Jaune</a:t>
            </a:r>
            <a:r>
              <a:rPr lang="fr-FR" sz="2000" b="1" i="1" dirty="0" smtClean="0"/>
              <a:t> </a:t>
            </a:r>
            <a:r>
              <a:rPr lang="fr-FR" sz="2000" i="1" dirty="0" smtClean="0"/>
              <a:t>: </a:t>
            </a:r>
            <a:r>
              <a:rPr lang="fr-FR" sz="2000" i="1" dirty="0" smtClean="0">
                <a:solidFill>
                  <a:srgbClr val="FF0000"/>
                </a:solidFill>
              </a:rPr>
              <a:t>rouge</a:t>
            </a:r>
            <a:r>
              <a:rPr lang="fr-FR" sz="2000" i="1" dirty="0" smtClean="0">
                <a:solidFill>
                  <a:srgbClr val="0070C0"/>
                </a:solidFill>
              </a:rPr>
              <a:t> </a:t>
            </a:r>
            <a:r>
              <a:rPr lang="fr-FR" sz="2000" i="1" dirty="0"/>
              <a:t>+ </a:t>
            </a:r>
            <a:r>
              <a:rPr lang="fr-FR" sz="2000" i="1" dirty="0" smtClean="0">
                <a:solidFill>
                  <a:srgbClr val="00B050"/>
                </a:solidFill>
              </a:rPr>
              <a:t>vert</a:t>
            </a:r>
            <a:endParaRPr lang="fr-FR" sz="2000" i="1" dirty="0">
              <a:solidFill>
                <a:srgbClr val="00B050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des objets</a:t>
            </a:r>
            <a:br>
              <a:rPr lang="fr-FR" sz="3600" dirty="0" smtClean="0"/>
            </a:br>
            <a:r>
              <a:rPr lang="fr-FR" sz="2800" dirty="0" smtClean="0"/>
              <a:t>Formation de lumières colorées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7170" name="Picture 2" descr="http://la3daucinema.e-monsite.com/medias/images/synthese-additive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755" y="2780928"/>
            <a:ext cx="3600400" cy="282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147715" y="5774584"/>
            <a:ext cx="7489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Le </a:t>
            </a:r>
            <a:r>
              <a:rPr lang="fr-FR" sz="2000" b="1" i="1" dirty="0" smtClean="0"/>
              <a:t>blanc</a:t>
            </a:r>
            <a:r>
              <a:rPr lang="fr-FR" sz="2000" i="1" dirty="0" smtClean="0"/>
              <a:t> est obtenu par superposition des 3 lumières de couleurs primaires d’intensité </a:t>
            </a:r>
            <a:r>
              <a:rPr lang="fr-FR" sz="2000" b="1" i="1" dirty="0" smtClean="0"/>
              <a:t>égale</a:t>
            </a:r>
            <a:r>
              <a:rPr lang="fr-FR" sz="2000" i="1" dirty="0" smtClean="0"/>
              <a:t>.</a:t>
            </a:r>
          </a:p>
          <a:p>
            <a:r>
              <a:rPr lang="fr-FR" sz="2000" i="1" dirty="0" smtClean="0"/>
              <a:t>Le </a:t>
            </a:r>
            <a:r>
              <a:rPr lang="fr-FR" sz="2000" b="1" i="1" dirty="0" smtClean="0"/>
              <a:t>noir</a:t>
            </a:r>
            <a:r>
              <a:rPr lang="fr-FR" sz="2000" i="1" dirty="0" smtClean="0"/>
              <a:t> résulte d’une </a:t>
            </a:r>
            <a:r>
              <a:rPr lang="fr-FR" sz="2000" b="1" i="1" dirty="0" smtClean="0"/>
              <a:t>absence totale </a:t>
            </a:r>
            <a:r>
              <a:rPr lang="fr-FR" sz="2000" i="1" dirty="0" smtClean="0"/>
              <a:t>de lumière.</a:t>
            </a: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321503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Synthèse additive d’une lumière colorée</a:t>
            </a:r>
          </a:p>
          <a:p>
            <a:pPr algn="ctr"/>
            <a:r>
              <a:rPr lang="fr-FR" sz="2000" i="1" dirty="0" smtClean="0"/>
              <a:t>Les couleurs complémentaires</a:t>
            </a:r>
          </a:p>
          <a:p>
            <a:pPr algn="just"/>
            <a:r>
              <a:rPr lang="fr-FR" sz="2000" i="1" dirty="0" smtClean="0"/>
              <a:t>Deux couleurs sont </a:t>
            </a:r>
            <a:r>
              <a:rPr lang="fr-FR" sz="2000" b="1" i="1" dirty="0" smtClean="0"/>
              <a:t>complémentaires</a:t>
            </a:r>
            <a:r>
              <a:rPr lang="fr-FR" sz="2000" i="1" dirty="0" smtClean="0"/>
              <a:t> l’une de l’autre si, par synthèse additive, elles forment une lumière </a:t>
            </a:r>
            <a:r>
              <a:rPr lang="fr-FR" sz="2000" b="1" i="1" dirty="0" smtClean="0"/>
              <a:t>blanche</a:t>
            </a:r>
            <a:r>
              <a:rPr lang="fr-FR" sz="2000" i="1" dirty="0" smtClean="0"/>
              <a:t>.</a:t>
            </a:r>
            <a:endParaRPr lang="fr-FR" sz="2000" i="1" dirty="0">
              <a:solidFill>
                <a:srgbClr val="00B050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des objets</a:t>
            </a:r>
            <a:br>
              <a:rPr lang="fr-FR" sz="3600" dirty="0" smtClean="0"/>
            </a:br>
            <a:r>
              <a:rPr lang="fr-FR" sz="2800" dirty="0" smtClean="0"/>
              <a:t>Formation de lumières colorées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9" name="Picture 2" descr="http://la3daucinema.e-monsite.com/medias/images/synthese-additive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15" y="3140968"/>
            <a:ext cx="3600400" cy="282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276095"/>
              </p:ext>
            </p:extLst>
          </p:nvPr>
        </p:nvGraphicFramePr>
        <p:xfrm>
          <a:off x="5088808" y="3437342"/>
          <a:ext cx="3697482" cy="2533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741"/>
                <a:gridCol w="1848741"/>
              </a:tblGrid>
              <a:tr h="63099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Couleurs primaires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Couleurs secondaires</a:t>
                      </a:r>
                      <a:endParaRPr lang="fr-FR" dirty="0"/>
                    </a:p>
                  </a:txBody>
                  <a:tcPr/>
                </a:tc>
              </a:tr>
              <a:tr h="63099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rouge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cyan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63099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vert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D60093"/>
                          </a:solidFill>
                        </a:rPr>
                        <a:t>magenta</a:t>
                      </a:r>
                      <a:endParaRPr lang="fr-FR" dirty="0">
                        <a:solidFill>
                          <a:srgbClr val="D60093"/>
                        </a:solidFill>
                      </a:endParaRPr>
                    </a:p>
                  </a:txBody>
                  <a:tcPr/>
                </a:tc>
              </a:tr>
              <a:tr h="63099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70C0"/>
                          </a:solidFill>
                        </a:rPr>
                        <a:t>bleu</a:t>
                      </a:r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FF00"/>
                          </a:solidFill>
                        </a:rPr>
                        <a:t>jaune</a:t>
                      </a:r>
                      <a:endParaRPr lang="fr-FR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264943" y="4164255"/>
            <a:ext cx="1005456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335277" y="4748703"/>
            <a:ext cx="1005456" cy="432048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238952" y="5395926"/>
            <a:ext cx="1005456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5796136" y="2305525"/>
            <a:ext cx="2760621" cy="465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Complémentaires</a:t>
            </a:r>
            <a:endParaRPr lang="fr-FR" dirty="0"/>
          </a:p>
        </p:txBody>
      </p:sp>
      <p:cxnSp>
        <p:nvCxnSpPr>
          <p:cNvPr id="13" name="Connecteur en arc 12"/>
          <p:cNvCxnSpPr>
            <a:stCxn id="4" idx="3"/>
          </p:cNvCxnSpPr>
          <p:nvPr/>
        </p:nvCxnSpPr>
        <p:spPr>
          <a:xfrm rot="5400000">
            <a:off x="5635169" y="2863750"/>
            <a:ext cx="726219" cy="404284"/>
          </a:xfrm>
          <a:prstGeom prst="curvedConnector3">
            <a:avLst>
              <a:gd name="adj1" fmla="val 301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en arc 20"/>
          <p:cNvCxnSpPr/>
          <p:nvPr/>
        </p:nvCxnSpPr>
        <p:spPr>
          <a:xfrm rot="16200000" flipH="1">
            <a:off x="7749573" y="2899839"/>
            <a:ext cx="726219" cy="404284"/>
          </a:xfrm>
          <a:prstGeom prst="curvedConnector3">
            <a:avLst>
              <a:gd name="adj1" fmla="val 301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76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7" grpId="0" build="p" bldLvl="3"/>
      <p:bldP spid="10" grpId="0" animBg="1"/>
      <p:bldP spid="11" grpId="0" animBg="1"/>
      <p:bldP spid="12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10780</TotalTime>
  <Words>636</Words>
  <Application>Microsoft Office PowerPoint</Application>
  <PresentationFormat>Affichage à l'écran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Gill Sans MT</vt:lpstr>
      <vt:lpstr>Verdana</vt:lpstr>
      <vt:lpstr>Wingdings 2</vt:lpstr>
      <vt:lpstr>Solstice</vt:lpstr>
      <vt:lpstr>Couleurs et images</vt:lpstr>
      <vt:lpstr>Couleurs des objets</vt:lpstr>
      <vt:lpstr>Couleurs des objets Perception des couleurs par l’œil </vt:lpstr>
      <vt:lpstr>Couleurs des objets Perception des couleurs par l’œil </vt:lpstr>
      <vt:lpstr>Couleurs des objets Perception des couleurs par l’œil </vt:lpstr>
      <vt:lpstr>Couleurs des objets Perception des couleurs par l’œil </vt:lpstr>
      <vt:lpstr>Couleurs des objets Formation de lumières colorées</vt:lpstr>
      <vt:lpstr>Couleurs des objets Formation de lumières colorées</vt:lpstr>
      <vt:lpstr>Couleurs des objets Formation de lumières colorées</vt:lpstr>
      <vt:lpstr>Couleurs des objets Formation de lumières colorées</vt:lpstr>
      <vt:lpstr>Couleurs des objets Formation de lumières colorées</vt:lpstr>
      <vt:lpstr>Couleurs des objets Formation de lumières colorées</vt:lpstr>
      <vt:lpstr>Couleurs des objets Formation de lumières colorées</vt:lpstr>
      <vt:lpstr>Couleurs des objets Formation de lumières colorées</vt:lpstr>
      <vt:lpstr>Couleurs des objets Formation de lumières colorées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Emmanuelle</dc:creator>
  <cp:lastModifiedBy>François</cp:lastModifiedBy>
  <cp:revision>470</cp:revision>
  <dcterms:created xsi:type="dcterms:W3CDTF">2011-11-26T21:21:18Z</dcterms:created>
  <dcterms:modified xsi:type="dcterms:W3CDTF">2013-10-13T19:43:17Z</dcterms:modified>
</cp:coreProperties>
</file>