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DDDDDD"/>
    <a:srgbClr val="D60093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55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01/04/2014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creteil.fr/biotechnologies/doc_biochemistry-water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lo.net/3_animations/swf/dissolution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.chem.iastate.edu/Greenbowe/sections/projectfolder/flashfiles/thermochem/solutionSalt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rtrand.kieffer.pagesperso-orange.fr/ibays/Primary/html/ens/physique/Kieffer/SP1S/documents/Dissolution_NaCl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Exemples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molécule de chlorure d’hydrogène </a:t>
            </a:r>
            <a:r>
              <a:rPr lang="fr-FR" sz="2000" i="1" dirty="0" err="1" smtClean="0"/>
              <a:t>HCl</a:t>
            </a:r>
            <a:r>
              <a:rPr lang="fr-FR" sz="2000" i="1" dirty="0" smtClean="0"/>
              <a:t> est </a:t>
            </a:r>
            <a:r>
              <a:rPr lang="fr-FR" sz="2000" b="1" i="1" dirty="0" smtClean="0"/>
              <a:t>polaire </a:t>
            </a:r>
            <a:r>
              <a:rPr lang="fr-FR" sz="2000" i="1" dirty="0" smtClean="0"/>
              <a:t>car le « centre géométrique » G</a:t>
            </a:r>
            <a:r>
              <a:rPr lang="fr-FR" sz="2000" i="1" baseline="30000" dirty="0" smtClean="0"/>
              <a:t>+ </a:t>
            </a:r>
            <a:r>
              <a:rPr lang="fr-FR" sz="2000" i="1" dirty="0" smtClean="0"/>
              <a:t>ne coïncide pas avec le « centre géométrique » G</a:t>
            </a:r>
            <a:r>
              <a:rPr lang="fr-FR" sz="2000" i="1" baseline="30000" dirty="0" smtClean="0"/>
              <a:t>-</a:t>
            </a:r>
            <a:r>
              <a:rPr lang="fr-FR" sz="2000" i="1" dirty="0" smtClean="0"/>
              <a:t>.</a:t>
            </a:r>
          </a:p>
        </p:txBody>
      </p:sp>
      <p:pic>
        <p:nvPicPr>
          <p:cNvPr id="4100" name="Picture 4" descr="http://t2.gstatic.com/images?q=tbn:ANd9GcTHhtNunLKvAszdca-6tr6foKIx4HzWnBQVFPPuaKwVSQgYD3q4mfFNb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89" y="3398688"/>
            <a:ext cx="2982842" cy="13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31840" y="3936671"/>
            <a:ext cx="10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FF0000"/>
                </a:solidFill>
              </a:rPr>
              <a:t>+    </a:t>
            </a:r>
            <a:r>
              <a:rPr lang="fr-FR" sz="5400" b="1" i="1" dirty="0" smtClean="0">
                <a:solidFill>
                  <a:srgbClr val="FF0000"/>
                </a:solidFill>
              </a:rPr>
              <a:t>.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44472" y="39366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400" b="1" i="1" dirty="0" smtClean="0">
                <a:solidFill>
                  <a:srgbClr val="00B050"/>
                </a:solidFill>
              </a:rPr>
              <a:t>.  </a:t>
            </a:r>
            <a:r>
              <a:rPr lang="fr-FR" sz="2000" b="1" i="1" dirty="0" smtClean="0">
                <a:solidFill>
                  <a:srgbClr val="00B05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00B050"/>
                </a:solidFill>
              </a:rPr>
              <a:t>-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Exemples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La molécule </a:t>
            </a:r>
            <a:r>
              <a:rPr lang="fr-FR" sz="2000" i="1" dirty="0" smtClean="0"/>
              <a:t>d’eau H</a:t>
            </a:r>
            <a:r>
              <a:rPr lang="fr-FR" sz="2000" i="1" baseline="-25000" dirty="0" smtClean="0"/>
              <a:t>2</a:t>
            </a:r>
            <a:r>
              <a:rPr lang="fr-FR" sz="2000" i="1" dirty="0" smtClean="0"/>
              <a:t>O est </a:t>
            </a:r>
            <a:r>
              <a:rPr lang="fr-FR" sz="2000" b="1" i="1" dirty="0"/>
              <a:t>polaire </a:t>
            </a:r>
            <a:r>
              <a:rPr lang="fr-FR" sz="2000" i="1" dirty="0"/>
              <a:t>car le « centre géométrique » G</a:t>
            </a:r>
            <a:r>
              <a:rPr lang="fr-FR" sz="2000" i="1" baseline="30000" dirty="0"/>
              <a:t>+ </a:t>
            </a:r>
            <a:r>
              <a:rPr lang="fr-FR" sz="2000" i="1" dirty="0"/>
              <a:t>ne coïncide pas avec le « centre géométrique » G</a:t>
            </a:r>
            <a:r>
              <a:rPr lang="fr-FR" sz="2000" i="1" baseline="30000" dirty="0"/>
              <a:t>-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4098" name="Picture 2" descr="http://boissonsgazeuses-tpe.e-monsite.com/medias/images/h2o-molecule-polaire-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83" y="3005661"/>
            <a:ext cx="713800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Exemples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La molécule </a:t>
            </a:r>
            <a:r>
              <a:rPr lang="fr-FR" sz="2000" i="1" dirty="0" smtClean="0"/>
              <a:t>de tétrachlorure de carbone CCl</a:t>
            </a:r>
            <a:r>
              <a:rPr lang="fr-FR" sz="2000" i="1" baseline="-25000" dirty="0" smtClean="0"/>
              <a:t>4</a:t>
            </a:r>
            <a:r>
              <a:rPr lang="fr-FR" sz="2000" i="1" dirty="0" smtClean="0"/>
              <a:t> est </a:t>
            </a:r>
            <a:r>
              <a:rPr lang="fr-FR" sz="2000" b="1" i="1" dirty="0" smtClean="0"/>
              <a:t>apolaire </a:t>
            </a:r>
            <a:r>
              <a:rPr lang="fr-FR" sz="2000" i="1" dirty="0"/>
              <a:t>car le « centre géométrique » </a:t>
            </a:r>
            <a:r>
              <a:rPr lang="fr-FR" sz="2000" i="1" dirty="0" smtClean="0"/>
              <a:t>G</a:t>
            </a:r>
            <a:r>
              <a:rPr lang="fr-FR" sz="2000" i="1" baseline="30000" dirty="0" smtClean="0"/>
              <a:t>+</a:t>
            </a:r>
            <a:r>
              <a:rPr lang="fr-FR" sz="2000" i="1" dirty="0" smtClean="0"/>
              <a:t> coïncide avec </a:t>
            </a:r>
            <a:r>
              <a:rPr lang="fr-FR" sz="2000" i="1" dirty="0"/>
              <a:t>le « centre géométrique » G</a:t>
            </a:r>
            <a:r>
              <a:rPr lang="fr-FR" sz="2000" i="1" baseline="30000" dirty="0"/>
              <a:t>-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10" y="2996952"/>
            <a:ext cx="3048000" cy="2809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4637" y="3740169"/>
            <a:ext cx="75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00B05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00B050"/>
                </a:solidFill>
              </a:rPr>
              <a:t>-</a:t>
            </a:r>
            <a:r>
              <a:rPr lang="fr-FR" sz="5400" b="1" i="1" dirty="0" smtClean="0">
                <a:solidFill>
                  <a:srgbClr val="00B050"/>
                </a:solidFill>
              </a:rPr>
              <a:t>.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37203" y="5045114"/>
            <a:ext cx="5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endParaRPr lang="fr-FR" sz="20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16211" y="2848870"/>
            <a:ext cx="5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endParaRPr lang="fr-FR" sz="20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14854" y="5245169"/>
            <a:ext cx="5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endParaRPr lang="fr-FR" sz="20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885521" y="3497958"/>
            <a:ext cx="5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endParaRPr lang="fr-FR" sz="20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267413" y="4201834"/>
            <a:ext cx="5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4</a:t>
            </a:r>
            <a:r>
              <a:rPr lang="fr-FR" sz="2000" b="1" i="1" dirty="0" smtClean="0">
                <a:latin typeface="Symbol" panose="05050102010706020507" pitchFamily="18" charset="2"/>
              </a:rPr>
              <a:t>d</a:t>
            </a:r>
            <a:r>
              <a:rPr lang="fr-FR" sz="2000" b="1" i="1" baseline="30000" dirty="0"/>
              <a:t>+</a:t>
            </a:r>
            <a:endParaRPr lang="fr-FR" sz="20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911250" y="3740169"/>
            <a:ext cx="75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400" b="1" i="1" dirty="0" smtClean="0">
                <a:solidFill>
                  <a:srgbClr val="FF0000"/>
                </a:solidFill>
              </a:rPr>
              <a:t>.</a:t>
            </a:r>
            <a:r>
              <a:rPr lang="fr-FR" sz="2000" b="1" i="1" dirty="0" smtClean="0">
                <a:solidFill>
                  <a:srgbClr val="FF000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FF0000"/>
                </a:solidFill>
              </a:rPr>
              <a:t>+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  <p:bldP spid="10" grpId="0"/>
      <p:bldP spid="11" grpId="0"/>
      <p:bldP spid="12" grpId="0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Exemples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La molécule </a:t>
            </a:r>
            <a:r>
              <a:rPr lang="fr-FR" sz="2000" i="1" dirty="0" smtClean="0"/>
              <a:t>d’ammoniac NH</a:t>
            </a:r>
            <a:r>
              <a:rPr lang="fr-FR" sz="2000" i="1" baseline="-25000" dirty="0"/>
              <a:t>3</a:t>
            </a:r>
            <a:r>
              <a:rPr lang="fr-FR" sz="2000" i="1" dirty="0" smtClean="0"/>
              <a:t> est </a:t>
            </a:r>
            <a:r>
              <a:rPr lang="fr-FR" sz="2000" b="1" i="1" dirty="0" smtClean="0"/>
              <a:t>polaire </a:t>
            </a:r>
            <a:r>
              <a:rPr lang="fr-FR" sz="2000" i="1" dirty="0"/>
              <a:t>car le « centre géométrique » </a:t>
            </a:r>
            <a:r>
              <a:rPr lang="fr-FR" sz="2000" i="1" dirty="0" smtClean="0"/>
              <a:t>G</a:t>
            </a:r>
            <a:r>
              <a:rPr lang="fr-FR" sz="2000" i="1" baseline="30000" dirty="0" smtClean="0"/>
              <a:t>+</a:t>
            </a:r>
            <a:r>
              <a:rPr lang="fr-FR" sz="2000" i="1" dirty="0" smtClean="0"/>
              <a:t> ne coïncide pas avec </a:t>
            </a:r>
            <a:r>
              <a:rPr lang="fr-FR" sz="2000" i="1" dirty="0"/>
              <a:t>le « centre géométrique » G</a:t>
            </a:r>
            <a:r>
              <a:rPr lang="fr-FR" sz="2000" i="1" baseline="30000" dirty="0"/>
              <a:t>-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7170" name="Picture 2" descr="http://t2.gstatic.com/images?q=tbn:ANd9GcTTGWU6HLYP-bule_NV7LxbPP8LhiAYPb44YwZNgHC6-D5jKScGSX7Zz9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3515894" cy="18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648620" y="4028096"/>
            <a:ext cx="75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400" b="1" i="1" dirty="0" smtClean="0">
                <a:solidFill>
                  <a:srgbClr val="FF0000"/>
                </a:solidFill>
              </a:rPr>
              <a:t>.</a:t>
            </a:r>
            <a:r>
              <a:rPr lang="fr-FR" sz="2000" b="1" i="1" dirty="0" smtClean="0">
                <a:solidFill>
                  <a:srgbClr val="FF000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FF0000"/>
                </a:solidFill>
              </a:rPr>
              <a:t>+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52494" y="3339294"/>
            <a:ext cx="75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400" b="1" i="1" dirty="0" smtClean="0">
                <a:solidFill>
                  <a:srgbClr val="00B050"/>
                </a:solidFill>
              </a:rPr>
              <a:t>.</a:t>
            </a:r>
            <a:r>
              <a:rPr lang="fr-FR" sz="2000" b="1" i="1" dirty="0" smtClean="0">
                <a:solidFill>
                  <a:srgbClr val="00B050"/>
                </a:solidFill>
              </a:rPr>
              <a:t>G</a:t>
            </a:r>
            <a:r>
              <a:rPr lang="fr-FR" sz="2000" b="1" i="1" baseline="30000" dirty="0" smtClean="0">
                <a:solidFill>
                  <a:srgbClr val="00B050"/>
                </a:solidFill>
              </a:rPr>
              <a:t>-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3628282">
            <a:off x="4723951" y="3825579"/>
            <a:ext cx="653724" cy="1305357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Remarque</a:t>
            </a:r>
          </a:p>
          <a:p>
            <a:pPr algn="just"/>
            <a:r>
              <a:rPr lang="fr-FR" sz="2000" i="1" dirty="0" smtClean="0"/>
              <a:t>Les molécules organiques formées uniquement d’atomes de carbone et d’hydrogène (hydrocarbures) d’électronégativités voisines, sont considérées comme </a:t>
            </a:r>
            <a:r>
              <a:rPr lang="fr-FR" sz="2000" b="1" i="1" dirty="0" smtClean="0"/>
              <a:t>apolaire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9218" name="Picture 2" descr="http://j.cassiot.free.fr/mpi/c_temper/cyc_hex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52" y="2653729"/>
            <a:ext cx="34956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60266" y="6269250"/>
            <a:ext cx="313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Molécule de cyclohexane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9890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Rôle du solvant</a:t>
            </a:r>
          </a:p>
          <a:p>
            <a:pPr algn="just"/>
            <a:r>
              <a:rPr lang="fr-FR" sz="2000" i="1" dirty="0" smtClean="0"/>
              <a:t>Un solide ionique se dissout dans un solvant</a:t>
            </a:r>
            <a:r>
              <a:rPr lang="fr-FR" sz="2000" b="1" i="1" dirty="0" smtClean="0"/>
              <a:t> polaire</a:t>
            </a:r>
            <a:r>
              <a:rPr lang="fr-FR" sz="2000" b="1" i="1" dirty="0"/>
              <a:t> </a:t>
            </a:r>
            <a:r>
              <a:rPr lang="fr-FR" sz="2000" i="1" dirty="0" smtClean="0"/>
              <a:t>mais pas dans un solvant </a:t>
            </a:r>
            <a:r>
              <a:rPr lang="fr-FR" sz="2000" b="1" i="1" dirty="0" smtClean="0"/>
              <a:t>apolaire</a:t>
            </a:r>
            <a:r>
              <a:rPr lang="fr-FR" sz="2000" i="1" dirty="0" smtClean="0"/>
              <a:t>.</a:t>
            </a:r>
          </a:p>
        </p:txBody>
      </p:sp>
      <p:pic>
        <p:nvPicPr>
          <p:cNvPr id="10242" name="Picture 2" descr="http://www.ilephysique.net/img/fiches/physique-cinquieme/chimie_5-eau-solvant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4846086" cy="33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5" y="2971251"/>
            <a:ext cx="2411320" cy="24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3 étapes de la dissolution</a:t>
            </a:r>
          </a:p>
          <a:p>
            <a:pPr algn="ctr"/>
            <a:r>
              <a:rPr lang="fr-FR" sz="2000" i="1" dirty="0" smtClean="0"/>
              <a:t>Première étape : la dissociation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molécules d’eau </a:t>
            </a:r>
            <a:r>
              <a:rPr lang="fr-FR" sz="2000" b="1" i="1" dirty="0" smtClean="0"/>
              <a:t>entourent </a:t>
            </a:r>
            <a:r>
              <a:rPr lang="fr-FR" sz="2000" i="1" dirty="0" smtClean="0"/>
              <a:t>le solide.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cations sont attirés par la partie </a:t>
            </a:r>
            <a:r>
              <a:rPr lang="fr-FR" sz="2000" b="1" i="1" dirty="0" smtClean="0"/>
              <a:t>négative </a:t>
            </a:r>
            <a:r>
              <a:rPr lang="fr-FR" sz="2000" i="1" dirty="0" smtClean="0"/>
              <a:t>de la molécule d’eau, soit l’atome d’</a:t>
            </a:r>
            <a:r>
              <a:rPr lang="fr-FR" sz="2000" b="1" i="1" dirty="0" smtClean="0"/>
              <a:t>oxygène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anions sont attirés par la partie </a:t>
            </a:r>
            <a:r>
              <a:rPr lang="fr-FR" sz="2000" b="1" i="1" dirty="0" smtClean="0"/>
              <a:t>positive </a:t>
            </a:r>
            <a:r>
              <a:rPr lang="fr-FR" sz="2000" i="1" dirty="0" smtClean="0"/>
              <a:t>de la molécule d’eau, soit les atomes d’</a:t>
            </a:r>
            <a:r>
              <a:rPr lang="fr-FR" sz="2000" b="1" i="1" dirty="0" smtClean="0"/>
              <a:t>hydrogène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Ces interactions eau-ions diminuent fortement les forces </a:t>
            </a:r>
            <a:r>
              <a:rPr lang="fr-FR" sz="2000" b="1" i="1" dirty="0" smtClean="0"/>
              <a:t>attractives</a:t>
            </a:r>
            <a:r>
              <a:rPr lang="fr-FR" sz="2000" i="1" dirty="0" smtClean="0"/>
              <a:t> entre cations et anions et finissent par </a:t>
            </a:r>
            <a:r>
              <a:rPr lang="fr-FR" sz="2000" b="1" i="1" dirty="0" smtClean="0"/>
              <a:t>séparer</a:t>
            </a:r>
            <a:r>
              <a:rPr lang="fr-FR" sz="2000" i="1" dirty="0" smtClean="0"/>
              <a:t> les ions.</a:t>
            </a:r>
          </a:p>
        </p:txBody>
      </p:sp>
      <p:pic>
        <p:nvPicPr>
          <p:cNvPr id="1026" name="Imag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0880"/>
            <a:ext cx="4248472" cy="254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3 étapes de la dissolution</a:t>
            </a:r>
          </a:p>
          <a:p>
            <a:pPr algn="ctr"/>
            <a:r>
              <a:rPr lang="fr-FR" sz="2000" i="1" dirty="0" smtClean="0"/>
              <a:t>Deuxième étape : la solvatation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Tous les ions en solution s’entourent d’un certain nombre de molécules de solvant :  c’est la </a:t>
            </a:r>
            <a:r>
              <a:rPr lang="fr-FR" sz="2000" b="1" i="1" dirty="0" smtClean="0"/>
              <a:t>solvatation</a:t>
            </a:r>
            <a:r>
              <a:rPr lang="fr-FR" sz="2000" i="1" dirty="0" smtClean="0"/>
              <a:t> des ions, on parle d’ions </a:t>
            </a:r>
            <a:r>
              <a:rPr lang="fr-FR" sz="2000" b="1" i="1" dirty="0" err="1" smtClean="0"/>
              <a:t>solvatés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Ceci empêche les ions de se </a:t>
            </a:r>
            <a:r>
              <a:rPr lang="fr-FR" sz="2000" b="1" i="1" dirty="0" smtClean="0"/>
              <a:t>rapprocher</a:t>
            </a:r>
            <a:r>
              <a:rPr lang="fr-FR" sz="2000" i="1" dirty="0" smtClean="0"/>
              <a:t> pour se </a:t>
            </a:r>
            <a:r>
              <a:rPr lang="fr-FR" sz="2000" b="1" i="1" dirty="0" smtClean="0"/>
              <a:t>lier</a:t>
            </a:r>
            <a:r>
              <a:rPr lang="fr-FR" sz="2000" i="1" dirty="0" smtClean="0"/>
              <a:t> de nouveau.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Lorsque le solvant est l’eau, les ions </a:t>
            </a:r>
            <a:r>
              <a:rPr lang="fr-FR" sz="2000" b="1" i="1" dirty="0" smtClean="0"/>
              <a:t>hydratés</a:t>
            </a:r>
            <a:r>
              <a:rPr lang="fr-FR" sz="2000" i="1" dirty="0" smtClean="0"/>
              <a:t> sont notés </a:t>
            </a:r>
            <a:r>
              <a:rPr lang="fr-FR" sz="2000" b="1" i="1" dirty="0" err="1" smtClean="0"/>
              <a:t>X</a:t>
            </a:r>
            <a:r>
              <a:rPr lang="fr-FR" sz="2000" b="1" i="1" baseline="-25000" dirty="0" err="1" smtClean="0"/>
              <a:t>aq</a:t>
            </a:r>
            <a:r>
              <a:rPr lang="fr-FR" sz="2000" i="1" dirty="0" smtClean="0"/>
              <a:t>.</a:t>
            </a:r>
          </a:p>
        </p:txBody>
      </p:sp>
      <p:pic>
        <p:nvPicPr>
          <p:cNvPr id="2050" name="Picture 2" descr="http://www.produitsaquasante.com/sites/default/files/Water%20dissolves%20salt_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4225740" cy="23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3 étapes de la dissolution</a:t>
            </a:r>
          </a:p>
          <a:p>
            <a:pPr algn="ctr"/>
            <a:r>
              <a:rPr lang="fr-FR" sz="2000" i="1" dirty="0" smtClean="0"/>
              <a:t>Troisième étape : la dispersion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ions hydratés se dispersent dans la solution, de façon </a:t>
            </a:r>
            <a:r>
              <a:rPr lang="fr-FR" sz="2000" b="1" i="1" dirty="0" smtClean="0"/>
              <a:t>accélérée</a:t>
            </a:r>
            <a:r>
              <a:rPr lang="fr-FR" sz="2000" i="1" dirty="0" smtClean="0"/>
              <a:t> si on agite la solution.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solution est alors </a:t>
            </a:r>
            <a:r>
              <a:rPr lang="fr-FR" sz="2000" b="1" i="1" dirty="0" smtClean="0"/>
              <a:t>homogène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u="sng" dirty="0" err="1" smtClean="0"/>
              <a:t>Rmq</a:t>
            </a:r>
            <a:r>
              <a:rPr lang="fr-FR" sz="2000" i="1" dirty="0" smtClean="0"/>
              <a:t> : un </a:t>
            </a:r>
            <a:r>
              <a:rPr lang="fr-FR" sz="2000" i="1" dirty="0"/>
              <a:t>solvant apolaire ne peut pas donner lieu à des solutions électrolytiques car les deux premières étapes ne peuvent être réalisées</a:t>
            </a:r>
            <a:r>
              <a:rPr lang="fr-FR" sz="2000" i="1" dirty="0" smtClean="0"/>
              <a:t>.</a:t>
            </a:r>
            <a:endParaRPr lang="fr-FR" sz="2000" b="1" dirty="0"/>
          </a:p>
        </p:txBody>
      </p:sp>
      <p:pic>
        <p:nvPicPr>
          <p:cNvPr id="3074" name="Picture 2" descr="http://www.ac-grenoble.fr/lycee/herriot.voiron/site/Spip/IMG/arton6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6" y="3864082"/>
            <a:ext cx="2446095" cy="24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c-grenoble.fr/lycee/herriot.voiron/site/Spip/IMG/arton6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7585">
            <a:off x="6434062" y="3726183"/>
            <a:ext cx="2179673" cy="22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c-grenoble.fr/lycee/herriot.voiron/site/Spip/IMG/arton69.gif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78" y="3536837"/>
            <a:ext cx="2152612" cy="21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Equation de la réaction de dissolution</a:t>
            </a:r>
          </a:p>
          <a:p>
            <a:pPr algn="just"/>
            <a:r>
              <a:rPr lang="fr-FR" sz="2000" i="1" dirty="0" smtClean="0"/>
              <a:t>L’équation</a:t>
            </a:r>
            <a:r>
              <a:rPr lang="fr-FR" sz="2000" dirty="0" smtClean="0"/>
              <a:t> </a:t>
            </a:r>
            <a:r>
              <a:rPr lang="fr-FR" sz="2000" i="1" dirty="0" smtClean="0"/>
              <a:t>de dissolution dans l’eau d’un solide ionique de formule AX</a:t>
            </a:r>
            <a:r>
              <a:rPr lang="fr-FR" sz="2000" i="1" baseline="-25000" dirty="0" smtClean="0"/>
              <a:t>(s)</a:t>
            </a:r>
            <a:r>
              <a:rPr lang="fr-FR" sz="2000" i="1" dirty="0" smtClean="0"/>
              <a:t> constitué de cations A</a:t>
            </a:r>
            <a:r>
              <a:rPr lang="fr-FR" sz="2000" i="1" baseline="30000" dirty="0" smtClean="0"/>
              <a:t>+</a:t>
            </a:r>
            <a:r>
              <a:rPr lang="fr-FR" sz="2000" i="1" dirty="0" smtClean="0"/>
              <a:t> et d’anions </a:t>
            </a:r>
            <a:r>
              <a:rPr lang="fr-FR" sz="2000" i="1" smtClean="0"/>
              <a:t>X</a:t>
            </a:r>
            <a:r>
              <a:rPr lang="fr-FR" sz="2000" i="1" baseline="30000" smtClean="0"/>
              <a:t>-</a:t>
            </a:r>
            <a:r>
              <a:rPr lang="fr-FR" sz="2000" i="1" smtClean="0"/>
              <a:t> s’écrit :</a:t>
            </a:r>
            <a:endParaRPr lang="fr-FR" sz="2000" i="1" dirty="0" smtClean="0"/>
          </a:p>
          <a:p>
            <a:pPr algn="just"/>
            <a:endParaRPr lang="fr-FR" sz="2000" i="1" dirty="0"/>
          </a:p>
          <a:p>
            <a:pPr algn="ctr"/>
            <a:r>
              <a:rPr lang="fr-FR" sz="3200" b="1" i="1" dirty="0" smtClean="0">
                <a:solidFill>
                  <a:srgbClr val="FF0000"/>
                </a:solidFill>
              </a:rPr>
              <a:t>AX</a:t>
            </a:r>
            <a:r>
              <a:rPr lang="fr-FR" sz="3200" b="1" i="1" baseline="-25000" dirty="0" smtClean="0">
                <a:solidFill>
                  <a:srgbClr val="FF0000"/>
                </a:solidFill>
              </a:rPr>
              <a:t>(s)</a:t>
            </a:r>
            <a:r>
              <a:rPr lang="fr-FR" sz="3200" b="1" i="1" dirty="0" smtClean="0">
                <a:solidFill>
                  <a:srgbClr val="FF0000"/>
                </a:solidFill>
              </a:rPr>
              <a:t>               A</a:t>
            </a:r>
            <a:r>
              <a:rPr lang="fr-FR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3200" b="1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3200" b="1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3200" b="1" i="1" baseline="-25000" dirty="0" smtClean="0">
                <a:solidFill>
                  <a:srgbClr val="FF0000"/>
                </a:solidFill>
              </a:rPr>
              <a:t>)</a:t>
            </a:r>
            <a:r>
              <a:rPr lang="fr-FR" sz="3200" b="1" i="1" dirty="0" smtClean="0">
                <a:solidFill>
                  <a:srgbClr val="FF0000"/>
                </a:solidFill>
              </a:rPr>
              <a:t> + X</a:t>
            </a:r>
            <a:r>
              <a:rPr lang="fr-FR" sz="3200" b="1" i="1" baseline="30000" dirty="0" smtClean="0">
                <a:solidFill>
                  <a:srgbClr val="FF0000"/>
                </a:solidFill>
              </a:rPr>
              <a:t>-</a:t>
            </a:r>
            <a:r>
              <a:rPr lang="fr-FR" sz="3200" b="1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3200" b="1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3200" b="1" i="1" baseline="-25000" dirty="0" smtClean="0">
                <a:solidFill>
                  <a:srgbClr val="FF0000"/>
                </a:solidFill>
              </a:rPr>
              <a:t>)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07904" y="2564904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43608" y="3068960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Exemples</a:t>
            </a:r>
            <a:r>
              <a:rPr lang="fr-FR" sz="2000" i="1" dirty="0" smtClean="0"/>
              <a:t> : écrire l’équation de dissolution dans l’eau des solides ioniques suivants: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Chlorure de sodium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Chlorure de calcium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Hydroxyde de baryum</a:t>
            </a:r>
            <a:endParaRPr lang="fr-FR" sz="20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23446" y="4431721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>
                <a:solidFill>
                  <a:srgbClr val="FF0000"/>
                </a:solidFill>
              </a:rPr>
              <a:t>Chlorure de sodium 	:  </a:t>
            </a:r>
            <a:r>
              <a:rPr lang="fr-FR" sz="2000" i="1" dirty="0" err="1" smtClean="0">
                <a:solidFill>
                  <a:srgbClr val="FF0000"/>
                </a:solidFill>
              </a:rPr>
              <a:t>NaCl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(s)</a:t>
            </a:r>
            <a:r>
              <a:rPr lang="fr-FR" sz="2000" i="1" dirty="0" smtClean="0">
                <a:solidFill>
                  <a:srgbClr val="FF0000"/>
                </a:solidFill>
              </a:rPr>
              <a:t>			Na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)</a:t>
            </a:r>
            <a:r>
              <a:rPr lang="fr-FR" sz="2000" i="1" dirty="0" smtClean="0">
                <a:solidFill>
                  <a:srgbClr val="FF0000"/>
                </a:solidFill>
              </a:rPr>
              <a:t> + Cl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)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>
                <a:solidFill>
                  <a:srgbClr val="FF0000"/>
                </a:solidFill>
              </a:rPr>
              <a:t>Chlorure de calcium	:  CaCl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2(s</a:t>
            </a:r>
            <a:r>
              <a:rPr lang="fr-FR" sz="2000" i="1" baseline="-25000" dirty="0">
                <a:solidFill>
                  <a:srgbClr val="FF0000"/>
                </a:solidFill>
              </a:rPr>
              <a:t>)</a:t>
            </a:r>
            <a:r>
              <a:rPr lang="fr-FR" sz="2000" i="1" dirty="0">
                <a:solidFill>
                  <a:srgbClr val="FF0000"/>
                </a:solidFill>
              </a:rPr>
              <a:t>		</a:t>
            </a:r>
            <a:r>
              <a:rPr lang="fr-FR" sz="2000" i="1" dirty="0" smtClean="0">
                <a:solidFill>
                  <a:srgbClr val="FF0000"/>
                </a:solidFill>
              </a:rPr>
              <a:t>	Ca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2+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>
                <a:solidFill>
                  <a:srgbClr val="FF0000"/>
                </a:solidFill>
              </a:rPr>
              <a:t>aq</a:t>
            </a:r>
            <a:r>
              <a:rPr lang="fr-FR" sz="2000" i="1" baseline="-25000" dirty="0">
                <a:solidFill>
                  <a:srgbClr val="FF0000"/>
                </a:solidFill>
              </a:rPr>
              <a:t>)</a:t>
            </a:r>
            <a:r>
              <a:rPr lang="fr-FR" sz="2000" i="1" dirty="0">
                <a:solidFill>
                  <a:srgbClr val="FF0000"/>
                </a:solidFill>
              </a:rPr>
              <a:t> + </a:t>
            </a:r>
            <a:r>
              <a:rPr lang="fr-FR" sz="2000" i="1" dirty="0" smtClean="0">
                <a:solidFill>
                  <a:srgbClr val="FF0000"/>
                </a:solidFill>
              </a:rPr>
              <a:t>2 Cl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000" i="1" baseline="-25000" dirty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>
                <a:solidFill>
                  <a:srgbClr val="FF0000"/>
                </a:solidFill>
              </a:rPr>
              <a:t>aq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)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>
                <a:solidFill>
                  <a:srgbClr val="FF0000"/>
                </a:solidFill>
              </a:rPr>
              <a:t>Hydroxyde </a:t>
            </a:r>
            <a:r>
              <a:rPr lang="fr-FR" sz="2000" i="1" dirty="0">
                <a:solidFill>
                  <a:srgbClr val="FF0000"/>
                </a:solidFill>
              </a:rPr>
              <a:t>de baryum	</a:t>
            </a:r>
            <a:r>
              <a:rPr lang="fr-FR" sz="2000" i="1" dirty="0" smtClean="0">
                <a:solidFill>
                  <a:srgbClr val="FF0000"/>
                </a:solidFill>
              </a:rPr>
              <a:t>:  Ba(OH)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2(s</a:t>
            </a:r>
            <a:r>
              <a:rPr lang="fr-FR" sz="2000" i="1" baseline="-25000" dirty="0">
                <a:solidFill>
                  <a:srgbClr val="FF0000"/>
                </a:solidFill>
              </a:rPr>
              <a:t>)</a:t>
            </a:r>
            <a:r>
              <a:rPr lang="fr-FR" sz="2000" i="1" dirty="0">
                <a:solidFill>
                  <a:srgbClr val="FF0000"/>
                </a:solidFill>
              </a:rPr>
              <a:t>	</a:t>
            </a:r>
            <a:r>
              <a:rPr lang="fr-FR" sz="2000" i="1" dirty="0" smtClean="0">
                <a:solidFill>
                  <a:srgbClr val="FF0000"/>
                </a:solidFill>
              </a:rPr>
              <a:t>	Ba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2+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>
                <a:solidFill>
                  <a:srgbClr val="FF0000"/>
                </a:solidFill>
              </a:rPr>
              <a:t>aq</a:t>
            </a:r>
            <a:r>
              <a:rPr lang="fr-FR" sz="2000" i="1" baseline="-25000" dirty="0">
                <a:solidFill>
                  <a:srgbClr val="FF0000"/>
                </a:solidFill>
              </a:rPr>
              <a:t>)</a:t>
            </a:r>
            <a:r>
              <a:rPr lang="fr-FR" sz="2000" i="1" dirty="0">
                <a:solidFill>
                  <a:srgbClr val="FF0000"/>
                </a:solidFill>
              </a:rPr>
              <a:t> + </a:t>
            </a:r>
            <a:r>
              <a:rPr lang="fr-FR" sz="2000" i="1" dirty="0" smtClean="0">
                <a:solidFill>
                  <a:srgbClr val="FF0000"/>
                </a:solidFill>
              </a:rPr>
              <a:t>2 OH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>
                <a:solidFill>
                  <a:srgbClr val="FF0000"/>
                </a:solidFill>
              </a:rPr>
              <a:t>aq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)</a:t>
            </a:r>
            <a:endParaRPr lang="fr-FR" sz="2000" i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328084" y="465313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328084" y="4939552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328084" y="5301208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3608" y="4795536"/>
            <a:ext cx="7416824" cy="691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107096" y="5083569"/>
            <a:ext cx="7405749" cy="54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5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2" grpId="0"/>
      <p:bldP spid="1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u.arizona.edu/~brusseau/images/research/pore-scale-dis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518997" cy="348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043608" y="1052736"/>
                <a:ext cx="7961204" cy="503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i="1" dirty="0" smtClean="0"/>
                  <a:t>Concentration des ions en solution</a:t>
                </a:r>
              </a:p>
              <a:p>
                <a:pPr algn="ctr"/>
                <a:r>
                  <a:rPr lang="fr-FR" sz="2000" i="1" dirty="0" smtClean="0"/>
                  <a:t>Définition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La concentration molaire d’un ion X en solution, notée </a:t>
                </a:r>
                <a:r>
                  <a:rPr lang="fr-FR" sz="2000" b="1" i="1" dirty="0" smtClean="0"/>
                  <a:t>[X]</a:t>
                </a:r>
                <a:r>
                  <a:rPr lang="fr-FR" sz="2000" i="1" dirty="0" smtClean="0"/>
                  <a:t>, est égale à la quantité de matière de cet ion par litre de solution.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Si un volume V de solution contient une quantité de matière </a:t>
                </a:r>
                <a:r>
                  <a:rPr lang="fr-FR" sz="2000" i="1" dirty="0" err="1" smtClean="0"/>
                  <a:t>n</a:t>
                </a:r>
                <a:r>
                  <a:rPr lang="fr-FR" sz="2000" i="1" baseline="-25000" dirty="0" err="1" smtClean="0"/>
                  <a:t>X</a:t>
                </a:r>
                <a:r>
                  <a:rPr lang="fr-FR" sz="2000" i="1" dirty="0" smtClean="0"/>
                  <a:t> d’un ion X, la concentration de cet ion vaut 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fr-FR" sz="2000" i="1" dirty="0"/>
              </a:p>
              <a:p>
                <a:pPr algn="ctr"/>
                <a:r>
                  <a:rPr lang="fr-FR" sz="3200" b="1" i="1" dirty="0" smtClean="0">
                    <a:solidFill>
                      <a:srgbClr val="FF0000"/>
                    </a:solidFill>
                  </a:rPr>
                  <a:t>[X]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endParaRPr lang="fr-FR" sz="3600" b="1" i="1" dirty="0" smtClean="0">
                  <a:solidFill>
                    <a:srgbClr val="FF0000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fr-FR" sz="2000" i="1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fr-FR" sz="2000" i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i="1" dirty="0" smtClean="0">
                    <a:solidFill>
                      <a:srgbClr val="FF0000"/>
                    </a:solidFill>
                  </a:rPr>
                  <a:t>en mol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>
                    <a:solidFill>
                      <a:srgbClr val="FF0000"/>
                    </a:solidFill>
                  </a:rPr>
                  <a:t>V en L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>
                    <a:solidFill>
                      <a:srgbClr val="FF0000"/>
                    </a:solidFill>
                  </a:rPr>
                  <a:t>[X] en mol.L</a:t>
                </a:r>
                <a:r>
                  <a:rPr lang="fr-FR" sz="2000" i="1" baseline="30000" dirty="0" smtClean="0">
                    <a:solidFill>
                      <a:srgbClr val="FF0000"/>
                    </a:solidFill>
                  </a:rPr>
                  <a:t>-1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endParaRPr lang="fr-FR" sz="2000" i="1" baseline="30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i="1" u="sng" dirty="0" err="1" smtClean="0"/>
                  <a:t>Rmq</a:t>
                </a:r>
                <a:r>
                  <a:rPr lang="fr-FR" sz="2000" i="1" dirty="0" smtClean="0"/>
                  <a:t> : par </a:t>
                </a:r>
                <a:r>
                  <a:rPr lang="fr-FR" sz="2000" i="1" dirty="0"/>
                  <a:t>exemple, pour une solution de chlorure de sodium, </a:t>
                </a:r>
                <a:endParaRPr lang="fr-FR" sz="2000" i="1" dirty="0" smtClean="0"/>
              </a:p>
              <a:p>
                <a:r>
                  <a:rPr lang="fr-FR" sz="2000" i="1" dirty="0"/>
                  <a:t>	</a:t>
                </a:r>
                <a:r>
                  <a:rPr lang="fr-FR" sz="2000" i="1" dirty="0" smtClean="0"/>
                  <a:t>l’écriture </a:t>
                </a:r>
                <a:r>
                  <a:rPr lang="fr-FR" sz="2000" i="1" dirty="0"/>
                  <a:t>[</a:t>
                </a:r>
                <a:r>
                  <a:rPr lang="fr-FR" sz="2000" i="1" dirty="0" err="1"/>
                  <a:t>NaCl</a:t>
                </a:r>
                <a:r>
                  <a:rPr lang="fr-FR" sz="2000" i="1" dirty="0"/>
                  <a:t>] n’a pas de sens car la dissolution </a:t>
                </a:r>
                <a:r>
                  <a:rPr lang="fr-FR" sz="2000" i="1" dirty="0" smtClean="0"/>
                  <a:t>est </a:t>
                </a:r>
                <a:r>
                  <a:rPr lang="fr-FR" sz="2000" i="1" dirty="0"/>
                  <a:t>totale, </a:t>
                </a:r>
                <a:endParaRPr lang="fr-FR" sz="2000" i="1" dirty="0" smtClean="0"/>
              </a:p>
              <a:p>
                <a:r>
                  <a:rPr lang="fr-FR" sz="2000" i="1" dirty="0"/>
                  <a:t>	</a:t>
                </a:r>
                <a:r>
                  <a:rPr lang="fr-FR" sz="2000" i="1" dirty="0" smtClean="0"/>
                  <a:t>il </a:t>
                </a:r>
                <a:r>
                  <a:rPr lang="fr-FR" sz="2000" i="1" dirty="0"/>
                  <a:t>n’existe donc aucune espèce </a:t>
                </a:r>
                <a:r>
                  <a:rPr lang="fr-FR" sz="2000" i="1" dirty="0" err="1"/>
                  <a:t>NaCl</a:t>
                </a:r>
                <a:r>
                  <a:rPr lang="fr-FR" sz="2000" i="1" dirty="0"/>
                  <a:t> en solution aqueuse.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52736"/>
                <a:ext cx="7961204" cy="5035994"/>
              </a:xfrm>
              <a:prstGeom prst="rect">
                <a:avLst/>
              </a:prstGeom>
              <a:blipFill rotWithShape="0">
                <a:blip r:embed="rId3"/>
                <a:stretch>
                  <a:fillRect l="-689" t="-726" r="-842" b="-1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8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Concentration des ions en solution</a:t>
            </a:r>
          </a:p>
          <a:p>
            <a:pPr algn="ctr"/>
            <a:r>
              <a:rPr lang="fr-FR" sz="2000" i="1" dirty="0" smtClean="0"/>
              <a:t>Exemple</a:t>
            </a:r>
          </a:p>
          <a:p>
            <a:pPr algn="just"/>
            <a:r>
              <a:rPr lang="fr-FR" sz="2000" i="1" dirty="0" smtClean="0"/>
              <a:t>On prépare un volume V = 200 </a:t>
            </a:r>
            <a:r>
              <a:rPr lang="fr-FR" sz="2000" i="1" dirty="0" err="1" smtClean="0"/>
              <a:t>mL</a:t>
            </a:r>
            <a:r>
              <a:rPr lang="fr-FR" sz="2000" i="1" dirty="0" smtClean="0"/>
              <a:t> d’une solution ionique contenant une masse m = 6,0 g de chlorure de sodium </a:t>
            </a:r>
            <a:r>
              <a:rPr lang="fr-FR" sz="2000" i="1" dirty="0" err="1" smtClean="0"/>
              <a:t>NaCl</a:t>
            </a:r>
            <a:r>
              <a:rPr lang="fr-FR" sz="2000" i="1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Ecrire l’équation de la dissolution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Calculer la quantité de matière en soluté apporté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Calculer la concentration molaire de chaque ion présent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000" i="1" dirty="0"/>
          </a:p>
          <a:p>
            <a:pPr algn="just"/>
            <a:r>
              <a:rPr lang="fr-FR" sz="2000" i="1" u="sng" dirty="0" smtClean="0"/>
              <a:t>Données</a:t>
            </a:r>
            <a:r>
              <a:rPr lang="fr-FR" sz="2000" i="1" dirty="0" smtClean="0"/>
              <a:t> : </a:t>
            </a:r>
            <a:r>
              <a:rPr lang="fr-FR" sz="2000" i="1" dirty="0" err="1" smtClean="0"/>
              <a:t>M</a:t>
            </a:r>
            <a:r>
              <a:rPr lang="fr-FR" sz="2000" i="1" baseline="-25000" dirty="0" err="1" smtClean="0"/>
              <a:t>NaCl</a:t>
            </a:r>
            <a:r>
              <a:rPr lang="fr-FR" sz="2000" i="1" dirty="0" smtClean="0"/>
              <a:t> = 58,5 g.mol</a:t>
            </a:r>
            <a:r>
              <a:rPr lang="fr-FR" sz="2000" i="1" baseline="30000" dirty="0" smtClean="0"/>
              <a:t>-1</a:t>
            </a:r>
            <a:endParaRPr lang="fr-FR" sz="2000" i="1" u="sng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4351955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i="1" dirty="0" err="1">
                <a:solidFill>
                  <a:srgbClr val="FF0000"/>
                </a:solidFill>
              </a:rPr>
              <a:t>NaCl</a:t>
            </a:r>
            <a:r>
              <a:rPr lang="fr-FR" sz="2000" i="1" baseline="-25000" dirty="0">
                <a:solidFill>
                  <a:srgbClr val="FF0000"/>
                </a:solidFill>
              </a:rPr>
              <a:t>(s)</a:t>
            </a:r>
            <a:r>
              <a:rPr lang="fr-FR" sz="2000" i="1" dirty="0">
                <a:solidFill>
                  <a:srgbClr val="FF0000"/>
                </a:solidFill>
              </a:rPr>
              <a:t>		</a:t>
            </a:r>
            <a:r>
              <a:rPr lang="fr-FR" sz="2000" i="1" dirty="0" smtClean="0">
                <a:solidFill>
                  <a:srgbClr val="FF0000"/>
                </a:solidFill>
              </a:rPr>
              <a:t>Na</a:t>
            </a:r>
            <a:r>
              <a:rPr lang="fr-FR" sz="2000" i="1" baseline="30000" dirty="0">
                <a:solidFill>
                  <a:srgbClr val="FF0000"/>
                </a:solidFill>
              </a:rPr>
              <a:t>+</a:t>
            </a:r>
            <a:r>
              <a:rPr lang="fr-FR" sz="2000" i="1" baseline="-25000" dirty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>
                <a:solidFill>
                  <a:srgbClr val="FF0000"/>
                </a:solidFill>
              </a:rPr>
              <a:t>aq</a:t>
            </a:r>
            <a:r>
              <a:rPr lang="fr-FR" sz="2000" i="1" baseline="-25000" dirty="0">
                <a:solidFill>
                  <a:srgbClr val="FF0000"/>
                </a:solidFill>
              </a:rPr>
              <a:t>)</a:t>
            </a:r>
            <a:r>
              <a:rPr lang="fr-FR" sz="2000" i="1" dirty="0">
                <a:solidFill>
                  <a:srgbClr val="FF0000"/>
                </a:solidFill>
              </a:rPr>
              <a:t> + Cl</a:t>
            </a:r>
            <a:r>
              <a:rPr lang="fr-FR" sz="2000" i="1" baseline="30000" dirty="0">
                <a:solidFill>
                  <a:srgbClr val="FF0000"/>
                </a:solidFill>
              </a:rPr>
              <a:t>-</a:t>
            </a:r>
            <a:r>
              <a:rPr lang="fr-FR" sz="2000" i="1" baseline="-25000" dirty="0">
                <a:solidFill>
                  <a:srgbClr val="FF0000"/>
                </a:solidFill>
              </a:rPr>
              <a:t>(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000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err="1" smtClean="0">
                <a:solidFill>
                  <a:srgbClr val="FF0000"/>
                </a:solidFill>
              </a:rPr>
              <a:t>n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NaCl</a:t>
            </a:r>
            <a:r>
              <a:rPr lang="fr-FR" sz="2000" i="1" dirty="0" smtClean="0">
                <a:solidFill>
                  <a:srgbClr val="FF0000"/>
                </a:solidFill>
              </a:rPr>
              <a:t> = m/</a:t>
            </a:r>
            <a:r>
              <a:rPr lang="fr-FR" sz="2000" i="1" dirty="0" err="1" smtClean="0">
                <a:solidFill>
                  <a:srgbClr val="FF0000"/>
                </a:solidFill>
              </a:rPr>
              <a:t>M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NaCl</a:t>
            </a:r>
            <a:r>
              <a:rPr lang="fr-FR" sz="2000" i="1" dirty="0" smtClean="0">
                <a:solidFill>
                  <a:srgbClr val="FF0000"/>
                </a:solidFill>
              </a:rPr>
              <a:t> = 6,0/58,5 = </a:t>
            </a:r>
            <a:r>
              <a:rPr lang="fr-FR" sz="2000" b="1" i="1" dirty="0" smtClean="0">
                <a:solidFill>
                  <a:srgbClr val="FF0000"/>
                </a:solidFill>
              </a:rPr>
              <a:t>0,103 mol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000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>
                <a:solidFill>
                  <a:srgbClr val="FF0000"/>
                </a:solidFill>
              </a:rPr>
              <a:t>[Na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000" i="1" dirty="0" smtClean="0">
                <a:solidFill>
                  <a:srgbClr val="FF0000"/>
                </a:solidFill>
              </a:rPr>
              <a:t>] = [Cl</a:t>
            </a:r>
            <a:r>
              <a:rPr lang="fr-FR" sz="2000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000" i="1" dirty="0" smtClean="0">
                <a:solidFill>
                  <a:srgbClr val="FF0000"/>
                </a:solidFill>
              </a:rPr>
              <a:t>] = </a:t>
            </a:r>
            <a:r>
              <a:rPr lang="fr-FR" sz="2000" i="1" dirty="0" err="1" smtClean="0">
                <a:solidFill>
                  <a:srgbClr val="FF0000"/>
                </a:solidFill>
              </a:rPr>
              <a:t>n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NaCl</a:t>
            </a:r>
            <a:r>
              <a:rPr lang="fr-FR" sz="2000" i="1" dirty="0" smtClean="0">
                <a:solidFill>
                  <a:srgbClr val="FF0000"/>
                </a:solidFill>
              </a:rPr>
              <a:t>/V = 0,103/0,2 = 0,513 = </a:t>
            </a:r>
            <a:r>
              <a:rPr lang="fr-FR" sz="2000" b="1" i="1" dirty="0" smtClean="0">
                <a:solidFill>
                  <a:srgbClr val="FF0000"/>
                </a:solidFill>
              </a:rPr>
              <a:t>5,1 </a:t>
            </a:r>
            <a:r>
              <a:rPr lang="fr-FR" sz="2000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× 10</a:t>
            </a:r>
            <a:r>
              <a:rPr lang="fr-FR" sz="2000" b="1" i="1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-1</a:t>
            </a:r>
            <a:r>
              <a:rPr lang="fr-FR" sz="2000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mol.L</a:t>
            </a:r>
            <a:r>
              <a:rPr lang="fr-FR" sz="2000" b="1" i="1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-1</a:t>
            </a:r>
            <a:endParaRPr lang="fr-FR" sz="2000" b="1" i="1" dirty="0">
              <a:solidFill>
                <a:srgbClr val="FF0000"/>
              </a:solidFill>
            </a:endParaRPr>
          </a:p>
          <a:p>
            <a:pPr algn="just"/>
            <a:endParaRPr lang="fr-FR" sz="2000" i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39752" y="4581128"/>
            <a:ext cx="13681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Electroneutralité</a:t>
            </a:r>
            <a:endParaRPr lang="fr-FR" sz="2000" b="1" i="1" dirty="0" smtClean="0"/>
          </a:p>
          <a:p>
            <a:pPr algn="ctr"/>
            <a:r>
              <a:rPr lang="fr-FR" sz="2000" i="1" dirty="0" smtClean="0"/>
              <a:t>Définition</a:t>
            </a:r>
          </a:p>
          <a:p>
            <a:pPr algn="just"/>
            <a:r>
              <a:rPr lang="fr-FR" sz="2000" i="1" dirty="0" smtClean="0"/>
              <a:t>Une solution ionique est électriquement </a:t>
            </a:r>
            <a:r>
              <a:rPr lang="fr-FR" sz="2000" b="1" i="1" dirty="0" smtClean="0"/>
              <a:t>neutre</a:t>
            </a:r>
            <a:r>
              <a:rPr lang="fr-FR" sz="2000" i="1" dirty="0" smtClean="0"/>
              <a:t> : la quantité de charges élémentaires positives est </a:t>
            </a:r>
            <a:r>
              <a:rPr lang="fr-FR" sz="2000" b="1" i="1" dirty="0" smtClean="0"/>
              <a:t>égale</a:t>
            </a:r>
            <a:r>
              <a:rPr lang="fr-FR" sz="2000" i="1" dirty="0" smtClean="0"/>
              <a:t> à la quantité de charges élémentaires négatives.</a:t>
            </a:r>
          </a:p>
        </p:txBody>
      </p:sp>
      <p:pic>
        <p:nvPicPr>
          <p:cNvPr id="4098" name="Picture 2" descr="http://phys-chimie.voila.net/seconde2/sante/dissolution/imag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42" y="2924944"/>
            <a:ext cx="30243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ionique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Electroneutralité</a:t>
            </a:r>
            <a:endParaRPr lang="fr-FR" sz="2000" b="1" i="1" dirty="0" smtClean="0"/>
          </a:p>
          <a:p>
            <a:pPr algn="ctr"/>
            <a:r>
              <a:rPr lang="fr-FR" sz="2000" i="1" dirty="0" smtClean="0"/>
              <a:t>Exemple</a:t>
            </a:r>
          </a:p>
          <a:p>
            <a:pPr algn="just"/>
            <a:r>
              <a:rPr lang="fr-FR" sz="2000" i="1" dirty="0" smtClean="0"/>
              <a:t>Dans une solution contenant uniquement des ions Na</a:t>
            </a:r>
            <a:r>
              <a:rPr lang="fr-FR" sz="2000" i="1" baseline="30000" dirty="0" smtClean="0"/>
              <a:t>+</a:t>
            </a:r>
            <a:r>
              <a:rPr lang="fr-FR" sz="2000" i="1" dirty="0" smtClean="0"/>
              <a:t> et SO</a:t>
            </a:r>
            <a:r>
              <a:rPr lang="fr-FR" sz="2000" i="1" baseline="-25000" dirty="0" smtClean="0"/>
              <a:t>4</a:t>
            </a:r>
            <a:r>
              <a:rPr lang="fr-FR" sz="2000" i="1" baseline="30000" dirty="0" smtClean="0"/>
              <a:t>2-</a:t>
            </a:r>
            <a:r>
              <a:rPr lang="fr-FR" sz="2000" i="1" dirty="0" smtClean="0"/>
              <a:t>, comme l’ion sodium porte </a:t>
            </a:r>
            <a:r>
              <a:rPr lang="fr-FR" sz="2000" b="1" i="1" dirty="0" smtClean="0"/>
              <a:t>une</a:t>
            </a:r>
            <a:r>
              <a:rPr lang="fr-FR" sz="2000" i="1" dirty="0" smtClean="0"/>
              <a:t> charge élémentaire </a:t>
            </a:r>
            <a:r>
              <a:rPr lang="fr-FR" sz="2000" b="1" i="1" dirty="0" smtClean="0"/>
              <a:t>positive</a:t>
            </a:r>
            <a:r>
              <a:rPr lang="fr-FR" sz="2000" i="1" dirty="0" smtClean="0"/>
              <a:t> et l’ion sulfate </a:t>
            </a:r>
            <a:r>
              <a:rPr lang="fr-FR" sz="2000" b="1" i="1" dirty="0" smtClean="0"/>
              <a:t>deux</a:t>
            </a:r>
            <a:r>
              <a:rPr lang="fr-FR" sz="2000" i="1" dirty="0" smtClean="0"/>
              <a:t> charges élémentaires </a:t>
            </a:r>
            <a:r>
              <a:rPr lang="fr-FR" sz="2000" b="1" i="1" dirty="0" smtClean="0"/>
              <a:t>négatives</a:t>
            </a:r>
            <a:r>
              <a:rPr lang="fr-FR" sz="2000" i="1" dirty="0" smtClean="0"/>
              <a:t>, la concentration en ions Na</a:t>
            </a:r>
            <a:r>
              <a:rPr lang="fr-FR" sz="2000" i="1" baseline="30000" dirty="0" smtClean="0"/>
              <a:t>+</a:t>
            </a:r>
            <a:r>
              <a:rPr lang="fr-FR" sz="2000" i="1" dirty="0" smtClean="0"/>
              <a:t> doit être </a:t>
            </a:r>
            <a:r>
              <a:rPr lang="fr-FR" sz="2000" b="1" i="1" dirty="0" smtClean="0"/>
              <a:t>deux</a:t>
            </a:r>
            <a:r>
              <a:rPr lang="fr-FR" sz="2000" i="1" dirty="0" smtClean="0"/>
              <a:t> fois plus grande que celles en ions SO</a:t>
            </a:r>
            <a:r>
              <a:rPr lang="fr-FR" sz="2000" i="1" baseline="-25000" dirty="0" smtClean="0"/>
              <a:t>4</a:t>
            </a:r>
            <a:r>
              <a:rPr lang="fr-FR" sz="2000" i="1" baseline="30000" dirty="0" smtClean="0"/>
              <a:t>2-</a:t>
            </a:r>
            <a:r>
              <a:rPr lang="fr-FR" sz="2000" i="1" dirty="0" smtClean="0"/>
              <a:t>. On a donc :</a:t>
            </a:r>
          </a:p>
          <a:p>
            <a:pPr algn="just"/>
            <a:endParaRPr lang="fr-FR" sz="2000" i="1" dirty="0"/>
          </a:p>
          <a:p>
            <a:pPr algn="ctr"/>
            <a:r>
              <a:rPr lang="fr-FR" sz="3200" i="1" dirty="0" smtClean="0">
                <a:solidFill>
                  <a:srgbClr val="FF0000"/>
                </a:solidFill>
              </a:rPr>
              <a:t>[Na</a:t>
            </a:r>
            <a:r>
              <a:rPr lang="fr-FR" sz="3200" i="1" baseline="30000" dirty="0" smtClean="0">
                <a:solidFill>
                  <a:srgbClr val="FF0000"/>
                </a:solidFill>
              </a:rPr>
              <a:t>+</a:t>
            </a:r>
            <a:r>
              <a:rPr lang="fr-FR" sz="3200" i="1" dirty="0" smtClean="0">
                <a:solidFill>
                  <a:srgbClr val="FF0000"/>
                </a:solidFill>
              </a:rPr>
              <a:t>] = 2 </a:t>
            </a:r>
            <a:r>
              <a:rPr lang="fr-FR" sz="32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× [SO</a:t>
            </a:r>
            <a:r>
              <a:rPr lang="fr-FR" sz="3200" i="1" baseline="-25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4</a:t>
            </a:r>
            <a:r>
              <a:rPr lang="fr-FR" sz="3200" i="1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2-</a:t>
            </a:r>
            <a:r>
              <a:rPr lang="fr-FR" sz="32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]</a:t>
            </a:r>
            <a:endParaRPr lang="fr-FR" sz="3200" i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 descr="http://upload.wikimedia.org/wikipedia/commons/1/12/Sodium_sulf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7621"/>
            <a:ext cx="3384376" cy="29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moléculaire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Cas général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Si un solide moléculaire est formé de molécules </a:t>
            </a:r>
            <a:r>
              <a:rPr lang="fr-FR" sz="2000" b="1" i="1" dirty="0" smtClean="0"/>
              <a:t>polaires</a:t>
            </a:r>
            <a:r>
              <a:rPr lang="fr-FR" sz="2000" i="1" dirty="0" smtClean="0"/>
              <a:t>, il est très soluble dans un solvant polaire.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S’il est formé de molécules </a:t>
            </a:r>
            <a:r>
              <a:rPr lang="fr-FR" sz="2000" b="1" i="1" dirty="0" smtClean="0"/>
              <a:t>apolaires</a:t>
            </a:r>
            <a:r>
              <a:rPr lang="fr-FR" sz="2000" i="1" dirty="0" smtClean="0"/>
              <a:t>, il est très soluble dans un solvant apolaire.</a:t>
            </a:r>
          </a:p>
        </p:txBody>
      </p:sp>
      <p:pic>
        <p:nvPicPr>
          <p:cNvPr id="9218" name="Picture 2" descr="http://orobianco.free.fr/Cours/Seconde/Chimie/Partie_3/C-P3-CH1_fichier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55" y="3356992"/>
            <a:ext cx="626965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Dissolution d’un solide moléculaire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230352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Cas particuliers</a:t>
            </a:r>
          </a:p>
          <a:p>
            <a:pPr algn="just"/>
            <a:r>
              <a:rPr lang="fr-FR" sz="2000" i="1" dirty="0" smtClean="0"/>
              <a:t>Certaines espèces chimiques (contenues dans les savons </a:t>
            </a:r>
            <a:r>
              <a:rPr lang="fr-FR" sz="2000" i="1" smtClean="0"/>
              <a:t>par exemple) ont </a:t>
            </a:r>
            <a:r>
              <a:rPr lang="fr-FR" sz="2000" i="1" dirty="0" smtClean="0"/>
              <a:t>une partie polaire et une partie apolaire, ce qui leur permet de créer des émulsions entre solvant polaire et un solvant apolaire non miscibles.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35" y="3068960"/>
            <a:ext cx="5391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Approche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Observations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chlorure de sodium </a:t>
            </a:r>
            <a:r>
              <a:rPr lang="fr-FR" sz="2000" i="1" dirty="0" err="1" smtClean="0"/>
              <a:t>NaCl</a:t>
            </a:r>
            <a:r>
              <a:rPr lang="fr-FR" sz="2000" i="1" dirty="0" smtClean="0"/>
              <a:t> (composé </a:t>
            </a:r>
            <a:r>
              <a:rPr lang="fr-FR" sz="2000" b="1" i="1" dirty="0" smtClean="0"/>
              <a:t>ionique</a:t>
            </a:r>
            <a:r>
              <a:rPr lang="fr-FR" sz="2000" i="1" dirty="0" smtClean="0"/>
              <a:t>) et le saccharose </a:t>
            </a:r>
            <a:r>
              <a:rPr lang="fr-FR" sz="2000" i="1" dirty="0"/>
              <a:t>C</a:t>
            </a:r>
            <a:r>
              <a:rPr lang="fr-FR" sz="2000" i="1" baseline="-25000" dirty="0"/>
              <a:t>12</a:t>
            </a:r>
            <a:r>
              <a:rPr lang="fr-FR" sz="2000" i="1" dirty="0"/>
              <a:t>H</a:t>
            </a:r>
            <a:r>
              <a:rPr lang="fr-FR" sz="2000" i="1" baseline="-25000" dirty="0"/>
              <a:t>22</a:t>
            </a:r>
            <a:r>
              <a:rPr lang="fr-FR" sz="2000" i="1" dirty="0"/>
              <a:t>O</a:t>
            </a:r>
            <a:r>
              <a:rPr lang="fr-FR" sz="2000" i="1" baseline="-25000" dirty="0"/>
              <a:t>11</a:t>
            </a:r>
            <a:r>
              <a:rPr lang="fr-FR" sz="2000" i="1" dirty="0" smtClean="0"/>
              <a:t> (composé </a:t>
            </a:r>
            <a:r>
              <a:rPr lang="fr-FR" sz="2000" b="1" i="1" dirty="0" smtClean="0"/>
              <a:t>moléculaire</a:t>
            </a:r>
            <a:r>
              <a:rPr lang="fr-FR" sz="2000" i="1" dirty="0" smtClean="0"/>
              <a:t>) se dissolvent facilement dans l’eau mais pas dans l’huile.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Une baguette électrisée dévie un mince filet d’</a:t>
            </a:r>
            <a:r>
              <a:rPr lang="fr-FR" sz="2000" b="1" i="1" dirty="0" smtClean="0"/>
              <a:t>eau </a:t>
            </a:r>
            <a:r>
              <a:rPr lang="fr-FR" sz="2000" i="1" dirty="0" smtClean="0"/>
              <a:t>mais pas un filet de </a:t>
            </a:r>
            <a:r>
              <a:rPr lang="fr-FR" sz="2000" b="1" i="1" dirty="0" smtClean="0"/>
              <a:t>cyclohexane</a:t>
            </a:r>
            <a:r>
              <a:rPr lang="fr-FR" sz="2000" i="1" dirty="0" smtClean="0"/>
              <a:t>.</a:t>
            </a:r>
            <a:endParaRPr lang="fr-FR" sz="2000" b="1" i="1" dirty="0"/>
          </a:p>
        </p:txBody>
      </p:sp>
      <p:pic>
        <p:nvPicPr>
          <p:cNvPr id="1026" name="Picture 2" descr="http://guy.chaumeton.pagesperso-orange.fr/images01/1stp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4824536" cy="30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Approche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Expérience du « jet d’eau »</a:t>
            </a:r>
          </a:p>
          <a:p>
            <a:pPr algn="ctr"/>
            <a:r>
              <a:rPr lang="fr-FR" sz="2000" i="1" dirty="0" smtClean="0"/>
              <a:t>Observations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Lorsqu’un ballon rempli de chlorure d’hydrogène </a:t>
            </a:r>
            <a:r>
              <a:rPr lang="fr-FR" sz="2000" i="1" dirty="0" err="1" smtClean="0"/>
              <a:t>HCl</a:t>
            </a:r>
            <a:r>
              <a:rPr lang="fr-FR" sz="2000" i="1" dirty="0" smtClean="0"/>
              <a:t> gazeux est mis en contact avec de l’eau, il se produit une spectaculaire </a:t>
            </a:r>
            <a:r>
              <a:rPr lang="fr-FR" sz="2000" b="1" i="1" dirty="0" smtClean="0"/>
              <a:t>aspiration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Si l’on remplace </a:t>
            </a:r>
            <a:r>
              <a:rPr lang="fr-FR" sz="2000" i="1" dirty="0" err="1" smtClean="0"/>
              <a:t>HCl</a:t>
            </a:r>
            <a:r>
              <a:rPr lang="fr-FR" sz="2000" i="1" dirty="0" smtClean="0"/>
              <a:t> par du dihydrogène H</a:t>
            </a:r>
            <a:r>
              <a:rPr lang="fr-FR" sz="2000" i="1" baseline="-25000" dirty="0" smtClean="0"/>
              <a:t>2</a:t>
            </a:r>
            <a:r>
              <a:rPr lang="fr-FR" sz="2000" i="1" dirty="0" smtClean="0"/>
              <a:t> ou par du </a:t>
            </a:r>
            <a:r>
              <a:rPr lang="fr-FR" sz="2000" i="1" dirty="0" err="1" smtClean="0"/>
              <a:t>dichlore</a:t>
            </a:r>
            <a:r>
              <a:rPr lang="fr-FR" sz="2000" i="1" dirty="0" smtClean="0"/>
              <a:t> Cl</a:t>
            </a:r>
            <a:r>
              <a:rPr lang="fr-FR" sz="2000" i="1" baseline="-25000" dirty="0" smtClean="0"/>
              <a:t>2</a:t>
            </a:r>
            <a:r>
              <a:rPr lang="fr-FR" sz="2000" i="1" dirty="0" smtClean="0"/>
              <a:t> , on n’observe pas de </a:t>
            </a:r>
            <a:r>
              <a:rPr lang="fr-FR" sz="2000" b="1" i="1" dirty="0" smtClean="0"/>
              <a:t>jet d’eau</a:t>
            </a:r>
            <a:r>
              <a:rPr lang="fr-FR" sz="2000" i="1" dirty="0" smtClean="0"/>
              <a:t>.</a:t>
            </a:r>
          </a:p>
        </p:txBody>
      </p:sp>
      <p:pic>
        <p:nvPicPr>
          <p:cNvPr id="2050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66" y="3212976"/>
            <a:ext cx="4392488" cy="32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2279483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Quelques gouttes de nitrate d’argent donnent un </a:t>
            </a:r>
            <a:r>
              <a:rPr lang="fr-FR" sz="2000" b="1" i="1" dirty="0"/>
              <a:t>précipité blanc</a:t>
            </a:r>
            <a:r>
              <a:rPr lang="fr-FR" sz="2000" i="1" dirty="0"/>
              <a:t> : présence d’</a:t>
            </a:r>
            <a:r>
              <a:rPr lang="fr-FR" sz="2000" b="1" i="1" dirty="0"/>
              <a:t>ions Cl</a:t>
            </a:r>
            <a:r>
              <a:rPr lang="fr-FR" sz="2000" b="1" i="1" baseline="30000" dirty="0"/>
              <a:t>-</a:t>
            </a:r>
            <a:r>
              <a:rPr lang="fr-FR" sz="2000" i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La dissolution du chlorure d’hydrogène dans l’eau s’écrit:</a:t>
            </a:r>
          </a:p>
          <a:p>
            <a:pPr algn="ctr"/>
            <a:r>
              <a:rPr lang="fr-FR" sz="2000" b="1" i="1" dirty="0" err="1"/>
              <a:t>HCl</a:t>
            </a:r>
            <a:r>
              <a:rPr lang="fr-FR" sz="2000" b="1" i="1" baseline="-25000" dirty="0"/>
              <a:t>(g)</a:t>
            </a:r>
            <a:r>
              <a:rPr lang="fr-FR" sz="2000" b="1" i="1" dirty="0"/>
              <a:t> + H</a:t>
            </a:r>
            <a:r>
              <a:rPr lang="fr-FR" sz="2000" b="1" i="1" baseline="-25000" dirty="0"/>
              <a:t>2</a:t>
            </a:r>
            <a:r>
              <a:rPr lang="fr-FR" sz="2000" b="1" i="1" dirty="0"/>
              <a:t>O</a:t>
            </a:r>
            <a:r>
              <a:rPr lang="fr-FR" sz="2000" b="1" i="1" baseline="-25000" dirty="0"/>
              <a:t>(l)</a:t>
            </a:r>
            <a:r>
              <a:rPr lang="fr-FR" sz="2000" b="1" i="1" dirty="0"/>
              <a:t> 	 	   H</a:t>
            </a:r>
            <a:r>
              <a:rPr lang="fr-FR" sz="2000" b="1" i="1" baseline="-25000" dirty="0"/>
              <a:t>3</a:t>
            </a:r>
            <a:r>
              <a:rPr lang="fr-FR" sz="2000" b="1" i="1" dirty="0"/>
              <a:t>O</a:t>
            </a:r>
            <a:r>
              <a:rPr lang="fr-FR" sz="2000" b="1" i="1" baseline="30000" dirty="0"/>
              <a:t>+</a:t>
            </a:r>
            <a:r>
              <a:rPr lang="fr-FR" sz="2000" b="1" i="1" baseline="-25000" dirty="0"/>
              <a:t>(</a:t>
            </a:r>
            <a:r>
              <a:rPr lang="fr-FR" sz="2000" b="1" i="1" baseline="-25000" dirty="0" err="1"/>
              <a:t>aq</a:t>
            </a:r>
            <a:r>
              <a:rPr lang="fr-FR" sz="2000" b="1" i="1" baseline="-25000" dirty="0"/>
              <a:t>)</a:t>
            </a:r>
            <a:r>
              <a:rPr lang="fr-FR" sz="2000" b="1" i="1" dirty="0"/>
              <a:t> + Cl</a:t>
            </a:r>
            <a:r>
              <a:rPr lang="fr-FR" sz="2000" b="1" i="1" baseline="30000" dirty="0"/>
              <a:t>-</a:t>
            </a:r>
            <a:r>
              <a:rPr lang="fr-FR" sz="2000" b="1" i="1" baseline="-25000" dirty="0"/>
              <a:t>(</a:t>
            </a:r>
            <a:r>
              <a:rPr lang="fr-FR" sz="2000" b="1" i="1" baseline="-25000" dirty="0" err="1"/>
              <a:t>aq</a:t>
            </a:r>
            <a:r>
              <a:rPr lang="fr-FR" sz="2000" b="1" i="1" baseline="-25000" dirty="0"/>
              <a:t>)</a:t>
            </a:r>
            <a:endParaRPr lang="fr-FR" sz="2000" b="1" i="1" dirty="0"/>
          </a:p>
          <a:p>
            <a:pPr algn="just"/>
            <a:endParaRPr lang="fr-FR" sz="2000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Approche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Expérience du « jet d’eau »</a:t>
            </a:r>
          </a:p>
          <a:p>
            <a:pPr algn="ctr"/>
            <a:r>
              <a:rPr lang="fr-FR" sz="2000" i="1" dirty="0" smtClean="0"/>
              <a:t>Interprétations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couleur de l’hélianthine passe du </a:t>
            </a:r>
            <a:r>
              <a:rPr lang="fr-FR" sz="2000" b="1" i="1" dirty="0" smtClean="0"/>
              <a:t>jaune </a:t>
            </a:r>
            <a:r>
              <a:rPr lang="fr-FR" sz="2000" i="1" dirty="0" smtClean="0"/>
              <a:t>au </a:t>
            </a:r>
            <a:r>
              <a:rPr lang="fr-FR" sz="2000" b="1" i="1" dirty="0" smtClean="0"/>
              <a:t>rouge</a:t>
            </a:r>
            <a:r>
              <a:rPr lang="fr-FR" sz="2000" i="1" dirty="0" smtClean="0"/>
              <a:t> donc : présence d’</a:t>
            </a:r>
            <a:r>
              <a:rPr lang="fr-FR" sz="2000" b="1" i="1" dirty="0" smtClean="0"/>
              <a:t>ions H</a:t>
            </a:r>
            <a:r>
              <a:rPr lang="fr-FR" sz="2000" b="1" i="1" baseline="30000" dirty="0" smtClean="0"/>
              <a:t>+</a:t>
            </a:r>
            <a:r>
              <a:rPr lang="fr-FR" sz="2000" i="1" dirty="0" smtClean="0"/>
              <a:t>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83968" y="3356992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images.flatworldknowledge.com/averillfwk/averillfwk-fig03_x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26072"/>
            <a:ext cx="2025171" cy="28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36" y="4251621"/>
            <a:ext cx="3390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Electronégativité des éléments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L'électronégativité d’un atome représente sa capacité </a:t>
            </a:r>
            <a:r>
              <a:rPr lang="fr-FR" sz="2000" i="1" dirty="0" smtClean="0"/>
              <a:t>à </a:t>
            </a:r>
            <a:r>
              <a:rPr lang="fr-FR" sz="2000" b="1" i="1" dirty="0" smtClean="0"/>
              <a:t>attirer à lui</a:t>
            </a:r>
            <a:r>
              <a:rPr lang="fr-FR" sz="2000" i="1" dirty="0" smtClean="0"/>
              <a:t> </a:t>
            </a:r>
            <a:r>
              <a:rPr lang="fr-FR" sz="2000" i="1" dirty="0"/>
              <a:t>le doublet d’électrons d’une liaison covalente dans laquelle il est engagé.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Elle </a:t>
            </a:r>
            <a:r>
              <a:rPr lang="fr-FR" sz="2000" i="1" dirty="0"/>
              <a:t>augmente du </a:t>
            </a:r>
            <a:r>
              <a:rPr lang="fr-FR" sz="2000" b="1" i="1" dirty="0"/>
              <a:t>bas</a:t>
            </a:r>
            <a:r>
              <a:rPr lang="fr-FR" sz="2000" i="1" dirty="0"/>
              <a:t> vers le </a:t>
            </a:r>
            <a:r>
              <a:rPr lang="fr-FR" sz="2000" b="1" i="1" dirty="0"/>
              <a:t>haut</a:t>
            </a:r>
            <a:r>
              <a:rPr lang="fr-FR" sz="2000" i="1" dirty="0"/>
              <a:t> et de la </a:t>
            </a:r>
            <a:r>
              <a:rPr lang="fr-FR" sz="2000" b="1" i="1" dirty="0"/>
              <a:t>gauche</a:t>
            </a:r>
            <a:r>
              <a:rPr lang="fr-FR" sz="2000" i="1" dirty="0"/>
              <a:t> vers la </a:t>
            </a:r>
            <a:r>
              <a:rPr lang="fr-FR" sz="2000" b="1" i="1" dirty="0"/>
              <a:t>droite</a:t>
            </a:r>
            <a:r>
              <a:rPr lang="fr-FR" sz="2000" i="1" dirty="0"/>
              <a:t> du tableau de classification périodique (sauf colonne des </a:t>
            </a:r>
            <a:r>
              <a:rPr lang="fr-FR" sz="2000" b="1" i="1" dirty="0" smtClean="0"/>
              <a:t>gaz nobles</a:t>
            </a:r>
            <a:r>
              <a:rPr lang="fr-FR" sz="2000" i="1" dirty="0" smtClean="0"/>
              <a:t>).</a:t>
            </a:r>
            <a:endParaRPr lang="fr-FR" sz="2000" i="1" dirty="0"/>
          </a:p>
        </p:txBody>
      </p:sp>
      <p:pic>
        <p:nvPicPr>
          <p:cNvPr id="1028" name="Picture 4" descr="http://hadron-sciences.wifeo.com/images/CCC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42" y="3010998"/>
            <a:ext cx="5126736" cy="33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60842" y="6243794"/>
            <a:ext cx="512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Echelle d’électronégativité de Pauling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295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Liaison polarisée </a:t>
            </a:r>
          </a:p>
          <a:p>
            <a:pPr algn="ctr"/>
            <a:r>
              <a:rPr lang="fr-FR" sz="2000" i="1" dirty="0" smtClean="0"/>
              <a:t>Définition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Dans une liaison A-B, si l’atome B est plus électronégatif que l’atome A, le doublet liant est plus </a:t>
            </a:r>
            <a:r>
              <a:rPr lang="fr-FR" sz="2000" b="1" i="1" dirty="0" smtClean="0"/>
              <a:t>proche</a:t>
            </a:r>
            <a:r>
              <a:rPr lang="fr-FR" sz="2000" i="1" dirty="0" smtClean="0"/>
              <a:t> de l’atome B que de l’atome 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L’atome B possède alors une charge partielle </a:t>
            </a:r>
            <a:r>
              <a:rPr lang="fr-FR" sz="2000" b="1" i="1" dirty="0" smtClean="0"/>
              <a:t>négative </a:t>
            </a:r>
            <a:r>
              <a:rPr lang="fr-FR" sz="2000" b="1" i="1" dirty="0" smtClean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et l’atome A possède une charge partielle </a:t>
            </a:r>
            <a:r>
              <a:rPr lang="fr-FR" sz="2000" b="1" i="1" dirty="0" smtClean="0"/>
              <a:t>positive </a:t>
            </a:r>
            <a:r>
              <a:rPr lang="fr-FR" sz="2000" b="1" i="1" dirty="0" smtClean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+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liaison A-B est dite </a:t>
            </a:r>
            <a:r>
              <a:rPr lang="fr-FR" sz="2000" b="1" i="1" dirty="0" smtClean="0"/>
              <a:t>polarisée</a:t>
            </a:r>
            <a:r>
              <a:rPr lang="fr-FR" sz="2000" i="1" dirty="0" smtClean="0"/>
              <a:t> ou </a:t>
            </a:r>
            <a:r>
              <a:rPr lang="fr-FR" sz="2000" b="1" i="1" dirty="0" smtClean="0"/>
              <a:t>polaire</a:t>
            </a:r>
            <a:r>
              <a:rPr lang="fr-FR" sz="2000" i="1" dirty="0" smtClean="0"/>
              <a:t>, elle est notée:</a:t>
            </a:r>
          </a:p>
        </p:txBody>
      </p:sp>
      <p:pic>
        <p:nvPicPr>
          <p:cNvPr id="2050" name="Picture 2" descr="http://www.chimie-briere.com/cprop/prop.h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7194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Liaison polarisée</a:t>
            </a:r>
          </a:p>
          <a:p>
            <a:pPr algn="ctr"/>
            <a:r>
              <a:rPr lang="fr-FR" sz="2000" i="1" dirty="0" smtClean="0"/>
              <a:t>Exemples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63" y="1760622"/>
            <a:ext cx="6319516" cy="19063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04947"/>
              </p:ext>
            </p:extLst>
          </p:nvPr>
        </p:nvGraphicFramePr>
        <p:xfrm>
          <a:off x="2336250" y="3743280"/>
          <a:ext cx="5375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  <a:gridCol w="2687960"/>
              </a:tblGrid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Liaison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Polarité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H-F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Oui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H-Cl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Oui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C-H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Non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H-O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Oui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N-H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Oui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C-O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Oui</a:t>
                      </a:r>
                      <a:endParaRPr lang="fr-FR" i="1" dirty="0"/>
                    </a:p>
                  </a:txBody>
                  <a:tcPr/>
                </a:tc>
              </a:tr>
              <a:tr h="320435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C-C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Non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40152" y="4158784"/>
            <a:ext cx="864096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940152" y="4509120"/>
            <a:ext cx="864096" cy="339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63682" y="4866670"/>
            <a:ext cx="864096" cy="33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972202" y="5217006"/>
            <a:ext cx="864096" cy="339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45426" y="5592811"/>
            <a:ext cx="864096" cy="33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972202" y="5961402"/>
            <a:ext cx="864096" cy="339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40152" y="6337279"/>
            <a:ext cx="864096" cy="33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 smtClean="0"/>
              <a:t>Dissolution de composés ioniques ou moléculaires</a:t>
            </a:r>
            <a:br>
              <a:rPr lang="fr-FR" sz="3000" dirty="0" smtClean="0"/>
            </a:br>
            <a:r>
              <a:rPr lang="fr-FR" sz="2800" dirty="0" smtClean="0"/>
              <a:t>Polarité d’un solvant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Prévision</a:t>
            </a:r>
          </a:p>
          <a:p>
            <a:pPr algn="ctr"/>
            <a:r>
              <a:rPr lang="fr-FR" sz="2000" i="1" dirty="0" smtClean="0"/>
              <a:t>Définition</a:t>
            </a:r>
          </a:p>
          <a:p>
            <a:pPr algn="just"/>
            <a:r>
              <a:rPr lang="fr-FR" sz="2000" i="1" dirty="0"/>
              <a:t>Pour qu'une molécule soit </a:t>
            </a:r>
            <a:r>
              <a:rPr lang="fr-FR" sz="2000" b="1" i="1" dirty="0"/>
              <a:t>polaire</a:t>
            </a:r>
            <a:r>
              <a:rPr lang="fr-FR" sz="2000" i="1" dirty="0"/>
              <a:t>, il faut que le </a:t>
            </a:r>
            <a:r>
              <a:rPr lang="fr-FR" sz="2000" i="1" dirty="0" smtClean="0"/>
              <a:t>barycentre ou «</a:t>
            </a:r>
            <a:r>
              <a:rPr lang="fr-FR" sz="2000" i="1" dirty="0"/>
              <a:t> </a:t>
            </a:r>
            <a:r>
              <a:rPr lang="fr-FR" sz="2000" b="1" i="1" dirty="0" smtClean="0"/>
              <a:t>centre géométrique</a:t>
            </a:r>
            <a:r>
              <a:rPr lang="fr-FR" sz="2000" i="1" dirty="0" smtClean="0"/>
              <a:t> » </a:t>
            </a:r>
            <a:r>
              <a:rPr lang="fr-FR" sz="2000" i="1" dirty="0"/>
              <a:t>des charges partielles </a:t>
            </a:r>
            <a:r>
              <a:rPr lang="fr-FR" sz="2000" b="1" i="1" dirty="0" smtClean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+</a:t>
            </a:r>
            <a:r>
              <a:rPr lang="fr-FR" sz="2000" b="1" i="1" dirty="0"/>
              <a:t> </a:t>
            </a:r>
            <a:r>
              <a:rPr lang="fr-FR" sz="2000" i="1" dirty="0" smtClean="0"/>
              <a:t>ne </a:t>
            </a:r>
            <a:r>
              <a:rPr lang="fr-FR" sz="2000" i="1" dirty="0"/>
              <a:t>coïncide pas avec le barycentre </a:t>
            </a:r>
            <a:r>
              <a:rPr lang="fr-FR" sz="2000" i="1" dirty="0" smtClean="0"/>
              <a:t>ou « </a:t>
            </a:r>
            <a:r>
              <a:rPr lang="fr-FR" sz="2000" b="1" i="1" dirty="0" smtClean="0"/>
              <a:t>centre géométrique</a:t>
            </a:r>
            <a:r>
              <a:rPr lang="fr-FR" sz="2000" i="1" dirty="0" smtClean="0"/>
              <a:t> » des </a:t>
            </a:r>
            <a:r>
              <a:rPr lang="fr-FR" sz="2000" i="1" dirty="0"/>
              <a:t>charges partielles </a:t>
            </a:r>
            <a:r>
              <a:rPr lang="fr-FR" sz="2000" b="1" i="1" dirty="0" smtClean="0">
                <a:latin typeface="Symbol" panose="05050102010706020507" pitchFamily="18" charset="2"/>
              </a:rPr>
              <a:t>d</a:t>
            </a:r>
            <a:r>
              <a:rPr lang="fr-FR" sz="2000" b="1" i="1" baseline="30000" dirty="0" smtClean="0"/>
              <a:t>-</a:t>
            </a:r>
            <a:r>
              <a:rPr lang="fr-FR" sz="2000" i="1" dirty="0"/>
              <a:t>. S’ils sont identiques, la molécule est dite </a:t>
            </a:r>
            <a:r>
              <a:rPr lang="fr-FR" sz="2000" b="1" i="1" dirty="0"/>
              <a:t>apolaire</a:t>
            </a:r>
            <a:r>
              <a:rPr lang="fr-FR" sz="2000" i="1" dirty="0"/>
              <a:t>.</a:t>
            </a:r>
            <a:endParaRPr lang="fr-FR" sz="2000" i="1" dirty="0" smtClean="0"/>
          </a:p>
        </p:txBody>
      </p:sp>
      <p:pic>
        <p:nvPicPr>
          <p:cNvPr id="13314" name="Picture 2" descr="http://acces.ens-lyon.fr/acces/terre/eau/comprendre/resolveUid/31c6c76463230b67d7a13d9462a2bb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9889"/>
            <a:ext cx="6994795" cy="19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12745</TotalTime>
  <Words>1034</Words>
  <Application>Microsoft Office PowerPoint</Application>
  <PresentationFormat>Affichage à l'écran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Gill Sans MT</vt:lpstr>
      <vt:lpstr>Symbol</vt:lpstr>
      <vt:lpstr>Verdana</vt:lpstr>
      <vt:lpstr>Wingdings</vt:lpstr>
      <vt:lpstr>Wingdings 2</vt:lpstr>
      <vt:lpstr>Solstice</vt:lpstr>
      <vt:lpstr>Lois et modèles</vt:lpstr>
      <vt:lpstr>Dissolution de composés ioniques ou moléculaires</vt:lpstr>
      <vt:lpstr>Dissolution de composés ioniques ou moléculaires Approche</vt:lpstr>
      <vt:lpstr>Dissolution de composés ioniques ou moléculaires Approche</vt:lpstr>
      <vt:lpstr>Dissolution de composés ioniques ou moléculaires Approche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Polarité d’un solvant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ionique</vt:lpstr>
      <vt:lpstr>Dissolution de composés ioniques ou moléculaires Dissolution d’un solide moléculaire</vt:lpstr>
      <vt:lpstr>Dissolution de composés ioniques ou moléculaires Dissolution d’un solide moléculaire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668</cp:revision>
  <dcterms:created xsi:type="dcterms:W3CDTF">2011-11-26T21:21:18Z</dcterms:created>
  <dcterms:modified xsi:type="dcterms:W3CDTF">2014-04-01T16:02:33Z</dcterms:modified>
</cp:coreProperties>
</file>