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267" r:id="rId3"/>
    <p:sldId id="268" r:id="rId4"/>
    <p:sldId id="269" r:id="rId5"/>
    <p:sldId id="270" r:id="rId6"/>
    <p:sldId id="272" r:id="rId7"/>
    <p:sldId id="273" r:id="rId8"/>
    <p:sldId id="274" r:id="rId9"/>
    <p:sldId id="275" r:id="rId10"/>
    <p:sldId id="276" r:id="rId11"/>
    <p:sldId id="27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C0C0C0"/>
    <a:srgbClr val="DDDDDD"/>
    <a:srgbClr val="D60093"/>
    <a:srgbClr val="CCECFF"/>
    <a:srgbClr val="CC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3" autoAdjust="0"/>
    <p:restoredTop sz="94684" autoAdjust="0"/>
  </p:normalViewPr>
  <p:slideViewPr>
    <p:cSldViewPr>
      <p:cViewPr varScale="1">
        <p:scale>
          <a:sx n="52" d="100"/>
          <a:sy n="52" d="100"/>
        </p:scale>
        <p:origin x="4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2D585-EE36-4643-A209-7EE567210799}" type="datetimeFigureOut">
              <a:rPr lang="fr-FR" smtClean="0"/>
              <a:t>14/05/2014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735C9-912C-44F1-B8FD-FB8D200E4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5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14/05/2014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14/05/2014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14/05/2014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14/05/2014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14/05/2014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14/05/2014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14/05/2014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14/05/2014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14/05/2014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14/05/2014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14/05/2014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10891E7-6C82-429E-A5DF-7462AC2AC01F}" type="datetimeFigureOut">
              <a:rPr lang="fr-FR" smtClean="0"/>
              <a:pPr/>
              <a:t>14/05/2014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stralo.net/3_animations/swf/mouvements.sw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quecollege.free.fr/physique_chimie_college_lycee/lycee/terminale_TS/conservation_energie_mecanique.htm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quecollege.free.fr/physique_chimie_college_lycee/lycee/terminale_TS/nonConservation.htm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568863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Lois et modèles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3"/>
            <a:ext cx="2952328" cy="434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2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654" y="2683952"/>
            <a:ext cx="5950022" cy="456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Principe de conservation de l’énergie</a:t>
            </a:r>
          </a:p>
          <a:p>
            <a:pPr algn="just"/>
            <a:r>
              <a:rPr lang="fr-FR" sz="2000" i="1" dirty="0"/>
              <a:t>L'énergie ne pouvant ni être détruite ni être créée, elle est </a:t>
            </a:r>
            <a:r>
              <a:rPr lang="fr-FR" sz="2000" b="1" i="1" dirty="0"/>
              <a:t>transférée</a:t>
            </a:r>
            <a:r>
              <a:rPr lang="fr-FR" sz="2000" i="1" dirty="0"/>
              <a:t> ou </a:t>
            </a:r>
            <a:r>
              <a:rPr lang="fr-FR" sz="2000" b="1" i="1" dirty="0"/>
              <a:t>transformée</a:t>
            </a:r>
            <a:r>
              <a:rPr lang="fr-FR" sz="2000" i="1" dirty="0"/>
              <a:t> en une autre </a:t>
            </a:r>
            <a:r>
              <a:rPr lang="fr-FR" sz="2000" i="1" dirty="0" smtClean="0"/>
              <a:t>forme d'énergie.</a:t>
            </a:r>
          </a:p>
          <a:p>
            <a:pPr algn="just"/>
            <a:r>
              <a:rPr lang="fr-FR" sz="2000" i="1" dirty="0"/>
              <a:t>Si un système échange de l'énergie avec le milieu extérieur, la variation d</a:t>
            </a:r>
            <a:r>
              <a:rPr lang="fr-FR" sz="2000" i="1" dirty="0" smtClean="0"/>
              <a:t>'énergie </a:t>
            </a:r>
            <a:r>
              <a:rPr lang="fr-FR" sz="2000" i="1" dirty="0"/>
              <a:t>totale du système est </a:t>
            </a:r>
            <a:r>
              <a:rPr lang="fr-FR" sz="2000" b="1" i="1" dirty="0"/>
              <a:t>égale</a:t>
            </a:r>
            <a:r>
              <a:rPr lang="fr-FR" sz="2000" i="1" dirty="0"/>
              <a:t> à l'énergie transférée avec le milieu </a:t>
            </a:r>
            <a:r>
              <a:rPr lang="fr-FR" sz="2000" i="1" dirty="0" smtClean="0"/>
              <a:t>extérieur.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Formes et conservation de l’énergie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Conservation de l’énergie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9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Application : la découverte du neutrino</a:t>
            </a:r>
          </a:p>
          <a:p>
            <a:pPr algn="just"/>
            <a:r>
              <a:rPr lang="fr-FR" sz="2000" i="1" dirty="0"/>
              <a:t>En 1930, W. Pauli postule l'existence d'une nouvelle particule, le </a:t>
            </a:r>
            <a:r>
              <a:rPr lang="fr-FR" sz="2000" b="1" i="1" dirty="0"/>
              <a:t>neutrino</a:t>
            </a:r>
            <a:r>
              <a:rPr lang="fr-FR" sz="2000" i="1" dirty="0"/>
              <a:t>, car l'énergie libérée lors de la </a:t>
            </a:r>
            <a:r>
              <a:rPr lang="fr-FR" sz="2000" i="1" dirty="0" smtClean="0"/>
              <a:t>désintégration </a:t>
            </a:r>
            <a:r>
              <a:rPr lang="fr-FR" sz="2000" i="1" dirty="0" smtClean="0">
                <a:latin typeface="Symbol" panose="05050102010706020507" pitchFamily="18" charset="2"/>
              </a:rPr>
              <a:t>b</a:t>
            </a:r>
            <a:r>
              <a:rPr lang="fr-FR" sz="2000" i="1" baseline="30000" dirty="0" smtClean="0"/>
              <a:t>- </a:t>
            </a:r>
            <a:r>
              <a:rPr lang="fr-FR" sz="2000" i="1" dirty="0" smtClean="0"/>
              <a:t>n'est </a:t>
            </a:r>
            <a:r>
              <a:rPr lang="fr-FR" sz="2000" i="1" dirty="0"/>
              <a:t>pas </a:t>
            </a:r>
            <a:r>
              <a:rPr lang="fr-FR" sz="2000" b="1" i="1" dirty="0"/>
              <a:t>intégralement</a:t>
            </a:r>
            <a:r>
              <a:rPr lang="fr-FR" sz="2000" i="1" dirty="0"/>
              <a:t> cédée à l'électron sous forme d'énergie cinétique. </a:t>
            </a:r>
          </a:p>
          <a:p>
            <a:pPr algn="just"/>
            <a:r>
              <a:rPr lang="fr-FR" sz="2000" i="1" dirty="0"/>
              <a:t>Le neutrino sera détecté en 1956. </a:t>
            </a:r>
            <a:endParaRPr lang="fr-FR" sz="2000" i="1" dirty="0" smtClean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Formes et conservation de l’énergie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Conservation de l’énergie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Picture 2" descr="http://la.radioactivite.free.fr/rad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40968"/>
            <a:ext cx="5328936" cy="314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1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856895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Formes et conservation de l’énergie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lardeau.net/les-gouts-et-les-couleurs/public/juillet_08/sa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4752528" cy="31310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9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L’énergie cinétique</a:t>
            </a:r>
          </a:p>
          <a:p>
            <a:pPr algn="just"/>
            <a:r>
              <a:rPr lang="fr-FR" sz="2000" i="1" dirty="0"/>
              <a:t>C'est l'énergie liée à la </a:t>
            </a:r>
            <a:r>
              <a:rPr lang="fr-FR" sz="2000" b="1" i="1" dirty="0"/>
              <a:t>vitesse</a:t>
            </a:r>
            <a:r>
              <a:rPr lang="fr-FR" sz="2000" i="1" dirty="0"/>
              <a:t> d'un système. </a:t>
            </a:r>
            <a:r>
              <a:rPr lang="fr-FR" sz="2000" i="1" dirty="0" smtClean="0"/>
              <a:t>Pour </a:t>
            </a:r>
            <a:r>
              <a:rPr lang="fr-FR" sz="2000" i="1" dirty="0"/>
              <a:t>un système indéformable de masse constante en mouvement de </a:t>
            </a:r>
            <a:r>
              <a:rPr lang="fr-FR" sz="2000" b="1" i="1" dirty="0"/>
              <a:t>translation</a:t>
            </a:r>
            <a:r>
              <a:rPr lang="fr-FR" sz="2000" i="1" dirty="0"/>
              <a:t> à la vitesse v dans un </a:t>
            </a:r>
            <a:r>
              <a:rPr lang="fr-FR" sz="2000" i="1" dirty="0" smtClean="0"/>
              <a:t>référentiel </a:t>
            </a:r>
            <a:r>
              <a:rPr lang="fr-FR" sz="2000" i="1" dirty="0"/>
              <a:t>donné, l'énergie cinétique s'exprime par :</a:t>
            </a:r>
            <a:endParaRPr lang="fr-FR" sz="2000" i="1" dirty="0" smtClean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Formes et conservation de l’énergie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err="1" smtClean="0"/>
              <a:t>L’énergie</a:t>
            </a:r>
            <a:r>
              <a:rPr lang="fr-FR" sz="3600" dirty="0" smtClean="0"/>
              <a:t> mécanique d’un solide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26" name="Picture 2" descr="http://pccollege.toile-libre.org/wp-content/uploads/2012/02/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84320"/>
            <a:ext cx="5256584" cy="245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79307" y="5437922"/>
            <a:ext cx="70930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u="sng" dirty="0" smtClean="0"/>
              <a:t>Remarques</a:t>
            </a:r>
            <a:r>
              <a:rPr lang="fr-FR" i="1" dirty="0" smtClean="0"/>
              <a:t> </a:t>
            </a:r>
            <a:r>
              <a:rPr lang="fr-FR" i="1" dirty="0"/>
              <a:t>: </a:t>
            </a:r>
            <a:endParaRPr lang="fr-FR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i="1" dirty="0" smtClean="0"/>
              <a:t>L'énergie </a:t>
            </a:r>
            <a:r>
              <a:rPr lang="fr-FR" i="1" dirty="0"/>
              <a:t>cinétique d'un système dépend du </a:t>
            </a:r>
            <a:r>
              <a:rPr lang="fr-FR" b="1" i="1" dirty="0"/>
              <a:t>référentiel</a:t>
            </a:r>
            <a:r>
              <a:rPr lang="fr-FR" i="1" dirty="0"/>
              <a:t> choisi. </a:t>
            </a:r>
            <a:endParaRPr lang="fr-FR" i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i="1" dirty="0" smtClean="0"/>
              <a:t>Un </a:t>
            </a:r>
            <a:r>
              <a:rPr lang="fr-FR" i="1" dirty="0"/>
              <a:t>système est en </a:t>
            </a:r>
            <a:r>
              <a:rPr lang="fr-FR" i="1" dirty="0">
                <a:hlinkClick r:id="rId4"/>
              </a:rPr>
              <a:t>translation</a:t>
            </a:r>
            <a:r>
              <a:rPr lang="fr-FR" i="1" dirty="0"/>
              <a:t> si tous les points du système ont la </a:t>
            </a:r>
            <a:r>
              <a:rPr lang="fr-FR" b="1" i="1" dirty="0"/>
              <a:t>même</a:t>
            </a:r>
            <a:r>
              <a:rPr lang="fr-FR" i="1" dirty="0"/>
              <a:t> vitesse à chaque </a:t>
            </a:r>
            <a:r>
              <a:rPr lang="fr-FR" i="1" dirty="0" smtClean="0"/>
              <a:t>instant.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19617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L’énergie potentielle de </a:t>
            </a:r>
            <a:r>
              <a:rPr lang="fr-FR" sz="2000" b="1" i="1" dirty="0" smtClean="0"/>
              <a:t>pesanteur</a:t>
            </a:r>
          </a:p>
          <a:p>
            <a:pPr algn="just"/>
            <a:r>
              <a:rPr lang="fr-FR" sz="2000" i="1" dirty="0" smtClean="0"/>
              <a:t>C'est </a:t>
            </a:r>
            <a:r>
              <a:rPr lang="fr-FR" sz="2000" i="1" dirty="0"/>
              <a:t>l'énergie liée à l'</a:t>
            </a:r>
            <a:r>
              <a:rPr lang="fr-FR" sz="2000" b="1" i="1" dirty="0"/>
              <a:t>altitude </a:t>
            </a:r>
            <a:r>
              <a:rPr lang="fr-FR" sz="2000" i="1" dirty="0"/>
              <a:t>du </a:t>
            </a:r>
            <a:r>
              <a:rPr lang="fr-FR" sz="2000" i="1" dirty="0" smtClean="0"/>
              <a:t>système. Pour </a:t>
            </a:r>
            <a:r>
              <a:rPr lang="fr-FR" sz="2000" i="1" dirty="0"/>
              <a:t>élever un objet, il faut fournir de l'énergie. L'objet gagne de l'énergie non visible mais "</a:t>
            </a:r>
            <a:r>
              <a:rPr lang="fr-FR" sz="2000" b="1" i="1" dirty="0"/>
              <a:t>potentielle</a:t>
            </a:r>
            <a:r>
              <a:rPr lang="fr-FR" sz="2000" i="1" dirty="0"/>
              <a:t>" </a:t>
            </a:r>
            <a:r>
              <a:rPr lang="fr-FR" sz="2000" i="1" dirty="0" smtClean="0"/>
              <a:t>c'est-à-dire </a:t>
            </a:r>
            <a:r>
              <a:rPr lang="fr-FR" sz="2000" i="1" dirty="0"/>
              <a:t>en </a:t>
            </a:r>
            <a:r>
              <a:rPr lang="fr-FR" sz="2000" b="1" i="1" dirty="0"/>
              <a:t>réserve</a:t>
            </a:r>
            <a:r>
              <a:rPr lang="fr-FR" sz="2000" i="1" dirty="0"/>
              <a:t>.</a:t>
            </a:r>
            <a:endParaRPr lang="fr-FR" sz="2000" i="1" dirty="0" smtClean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Formes et conservation de l’énergie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err="1" smtClean="0"/>
              <a:t>L’énergie</a:t>
            </a:r>
            <a:r>
              <a:rPr lang="fr-FR" sz="3600" dirty="0" smtClean="0"/>
              <a:t> mécanique d’un solide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7907" y="5465609"/>
            <a:ext cx="70930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u="sng" dirty="0" smtClean="0"/>
              <a:t>Remarque</a:t>
            </a:r>
            <a:r>
              <a:rPr lang="fr-FR" i="1" dirty="0" smtClean="0"/>
              <a:t> </a:t>
            </a:r>
            <a:r>
              <a:rPr lang="fr-FR" i="1" dirty="0"/>
              <a:t>: </a:t>
            </a:r>
            <a:endParaRPr lang="fr-FR" i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i="1" dirty="0" err="1" smtClean="0"/>
              <a:t>E</a:t>
            </a:r>
            <a:r>
              <a:rPr lang="fr-FR" i="1" baseline="-25000" dirty="0" err="1" smtClean="0"/>
              <a:t>pp</a:t>
            </a:r>
            <a:r>
              <a:rPr lang="fr-FR" i="1" dirty="0" smtClean="0"/>
              <a:t> </a:t>
            </a:r>
            <a:r>
              <a:rPr lang="fr-FR" i="1" dirty="0"/>
              <a:t>dépend de l'altitude de </a:t>
            </a:r>
            <a:r>
              <a:rPr lang="fr-FR" b="1" i="1" dirty="0"/>
              <a:t>référence</a:t>
            </a:r>
            <a:r>
              <a:rPr lang="fr-FR" i="1" dirty="0"/>
              <a:t> choisie ; c'est donc la </a:t>
            </a:r>
            <a:r>
              <a:rPr lang="fr-FR" b="1" i="1" dirty="0"/>
              <a:t>variation</a:t>
            </a:r>
            <a:r>
              <a:rPr lang="fr-FR" i="1" dirty="0"/>
              <a:t> d'énergie potentielle qui est intéressante à </a:t>
            </a:r>
            <a:r>
              <a:rPr lang="fr-FR" i="1" dirty="0" smtClean="0"/>
              <a:t>connaître</a:t>
            </a:r>
            <a:r>
              <a:rPr lang="fr-FR" i="1" dirty="0"/>
              <a:t>. </a:t>
            </a:r>
          </a:p>
        </p:txBody>
      </p:sp>
      <p:pic>
        <p:nvPicPr>
          <p:cNvPr id="2050" name="Picture 2" descr="http://www.physique-appliquee.net/physique/mecanique/mecanique_1s/images/formule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140" y="2445009"/>
            <a:ext cx="30194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107907" y="3449113"/>
            <a:ext cx="7509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/>
              <a:t>m</a:t>
            </a:r>
            <a:r>
              <a:rPr lang="fr-FR" sz="2000" i="1" dirty="0" smtClean="0"/>
              <a:t>, masse en kg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g, intensité de la pesanteur en m.s</a:t>
            </a:r>
            <a:r>
              <a:rPr lang="fr-FR" sz="2000" i="1" baseline="30000" dirty="0" smtClean="0"/>
              <a:t>-2</a:t>
            </a:r>
            <a:endParaRPr lang="fr-FR" sz="2000" i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z, altitude en m repérée sur un axe Oz orienté vers le haut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err="1" smtClean="0"/>
              <a:t>E</a:t>
            </a:r>
            <a:r>
              <a:rPr lang="fr-FR" sz="2000" i="1" baseline="-25000" dirty="0" err="1" smtClean="0"/>
              <a:t>pp</a:t>
            </a:r>
            <a:r>
              <a:rPr lang="fr-FR" sz="2000" i="1" dirty="0" smtClean="0"/>
              <a:t> en Joule (J).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105378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  <p:bldP spid="8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L’énergie mécanique</a:t>
            </a:r>
          </a:p>
          <a:p>
            <a:pPr algn="just"/>
            <a:r>
              <a:rPr lang="fr-FR" sz="2000" i="1" dirty="0" smtClean="0"/>
              <a:t>L’énergie mécanique </a:t>
            </a:r>
            <a:r>
              <a:rPr lang="fr-FR" sz="2000" i="1" dirty="0" err="1" smtClean="0"/>
              <a:t>E</a:t>
            </a:r>
            <a:r>
              <a:rPr lang="fr-FR" sz="2000" i="1" baseline="-25000" dirty="0" err="1" smtClean="0"/>
              <a:t>m</a:t>
            </a:r>
            <a:r>
              <a:rPr lang="fr-FR" sz="2000" i="1" dirty="0" smtClean="0"/>
              <a:t> d’un système est la </a:t>
            </a:r>
            <a:r>
              <a:rPr lang="fr-FR" sz="2000" b="1" i="1" dirty="0" smtClean="0"/>
              <a:t>somme</a:t>
            </a:r>
            <a:r>
              <a:rPr lang="fr-FR" sz="2000" i="1" dirty="0" smtClean="0"/>
              <a:t> des énergies cinétique et potentielle constituant le système :</a:t>
            </a:r>
          </a:p>
          <a:p>
            <a:pPr algn="just"/>
            <a:endParaRPr lang="fr-FR" sz="2000" i="1" dirty="0" smtClean="0"/>
          </a:p>
          <a:p>
            <a:pPr algn="just"/>
            <a:endParaRPr lang="fr-FR" sz="2000" i="1" dirty="0"/>
          </a:p>
          <a:p>
            <a:pPr algn="just"/>
            <a:endParaRPr lang="fr-FR" sz="2000" i="1" dirty="0" smtClean="0"/>
          </a:p>
          <a:p>
            <a:pPr algn="just"/>
            <a:endParaRPr lang="fr-FR" sz="2000" i="1" dirty="0" smtClean="0"/>
          </a:p>
          <a:p>
            <a:pPr algn="ctr"/>
            <a:r>
              <a:rPr lang="fr-FR" sz="3600" b="1" i="1" dirty="0" err="1" smtClean="0"/>
              <a:t>E</a:t>
            </a:r>
            <a:r>
              <a:rPr lang="fr-FR" sz="3600" b="1" i="1" baseline="-25000" dirty="0" err="1" smtClean="0"/>
              <a:t>m</a:t>
            </a:r>
            <a:r>
              <a:rPr lang="fr-FR" sz="3600" b="1" i="1" dirty="0" smtClean="0"/>
              <a:t> = </a:t>
            </a:r>
            <a:r>
              <a:rPr lang="fr-FR" sz="3600" b="1" i="1" dirty="0" err="1" smtClean="0"/>
              <a:t>E</a:t>
            </a:r>
            <a:r>
              <a:rPr lang="fr-FR" sz="3600" b="1" i="1" baseline="-25000" dirty="0" err="1" smtClean="0"/>
              <a:t>c</a:t>
            </a:r>
            <a:r>
              <a:rPr lang="fr-FR" sz="3600" b="1" i="1" dirty="0" smtClean="0"/>
              <a:t> + </a:t>
            </a:r>
            <a:r>
              <a:rPr lang="fr-FR" sz="3600" b="1" i="1" dirty="0" err="1" smtClean="0"/>
              <a:t>E</a:t>
            </a:r>
            <a:r>
              <a:rPr lang="fr-FR" sz="3600" b="1" i="1" baseline="-25000" dirty="0" err="1" smtClean="0"/>
              <a:t>pp</a:t>
            </a:r>
            <a:endParaRPr lang="fr-FR" sz="3600" b="1" i="1" dirty="0" smtClean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Formes et conservation de l’énergie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err="1" smtClean="0"/>
              <a:t>L’énergie</a:t>
            </a:r>
            <a:r>
              <a:rPr lang="fr-FR" sz="3600" dirty="0" smtClean="0"/>
              <a:t> mécanique d’un solide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8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Exemple de la chute libre</a:t>
            </a:r>
          </a:p>
          <a:p>
            <a:pPr algn="just"/>
            <a:r>
              <a:rPr lang="fr-FR" sz="2000" i="1" dirty="0"/>
              <a:t>Un système est en chute libre s'il n'est soumis qu'à son seul </a:t>
            </a:r>
            <a:r>
              <a:rPr lang="fr-FR" sz="2000" b="1" i="1" dirty="0" smtClean="0"/>
              <a:t>poids</a:t>
            </a:r>
            <a:r>
              <a:rPr lang="fr-FR" sz="2000" i="1" dirty="0" smtClean="0"/>
              <a:t>.</a:t>
            </a:r>
          </a:p>
          <a:p>
            <a:pPr algn="just"/>
            <a:r>
              <a:rPr lang="fr-FR" sz="2000" i="1" dirty="0" smtClean="0"/>
              <a:t>Dans le cas de la chute libre d’un solide, l’énergie cinétique et l’énergie potentielle de pesanteur </a:t>
            </a:r>
            <a:r>
              <a:rPr lang="fr-FR" sz="2000" b="1" i="1" dirty="0" smtClean="0"/>
              <a:t>s’échangent</a:t>
            </a:r>
            <a:r>
              <a:rPr lang="fr-FR" sz="2000" i="1" dirty="0" smtClean="0"/>
              <a:t> l’une et l’autre de sorte que l’énergie mécanique se </a:t>
            </a:r>
            <a:r>
              <a:rPr lang="fr-FR" sz="2000" b="1" i="1" dirty="0" smtClean="0"/>
              <a:t>conserve</a:t>
            </a:r>
            <a:r>
              <a:rPr lang="fr-FR" sz="2000" i="1" dirty="0" smtClean="0"/>
              <a:t> (voir TP Physique 9).</a:t>
            </a:r>
          </a:p>
          <a:p>
            <a:pPr algn="just"/>
            <a:endParaRPr lang="fr-FR" sz="2000" i="1" dirty="0" smtClean="0"/>
          </a:p>
          <a:p>
            <a:pPr algn="ctr"/>
            <a:r>
              <a:rPr lang="fr-FR" sz="3600" b="1" i="1" dirty="0" err="1" smtClean="0"/>
              <a:t>E</a:t>
            </a:r>
            <a:r>
              <a:rPr lang="fr-FR" sz="3600" b="1" i="1" baseline="-25000" dirty="0" err="1" smtClean="0"/>
              <a:t>m</a:t>
            </a:r>
            <a:r>
              <a:rPr lang="fr-FR" sz="3600" b="1" i="1" dirty="0" smtClean="0"/>
              <a:t> = </a:t>
            </a:r>
            <a:r>
              <a:rPr lang="fr-FR" sz="3600" b="1" i="1" dirty="0" err="1" smtClean="0"/>
              <a:t>E</a:t>
            </a:r>
            <a:r>
              <a:rPr lang="fr-FR" sz="3600" b="1" i="1" baseline="-25000" dirty="0" err="1" smtClean="0"/>
              <a:t>c</a:t>
            </a:r>
            <a:r>
              <a:rPr lang="fr-FR" sz="3600" b="1" i="1" dirty="0" smtClean="0"/>
              <a:t> + </a:t>
            </a:r>
            <a:r>
              <a:rPr lang="fr-FR" sz="3600" b="1" i="1" dirty="0" err="1" smtClean="0"/>
              <a:t>E</a:t>
            </a:r>
            <a:r>
              <a:rPr lang="fr-FR" sz="3600" b="1" i="1" baseline="-25000" dirty="0" err="1" smtClean="0"/>
              <a:t>pp</a:t>
            </a:r>
            <a:r>
              <a:rPr lang="fr-FR" sz="3600" b="1" i="1" dirty="0" smtClean="0"/>
              <a:t> = constante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Formes et conservation de l’énergie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Conservation ou non de l’énergie mécanique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122" name="Image 23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71718"/>
            <a:ext cx="4840378" cy="303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17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Mouvements avec frottements</a:t>
            </a:r>
          </a:p>
          <a:p>
            <a:pPr algn="just"/>
            <a:r>
              <a:rPr lang="fr-FR" sz="2000" i="1" dirty="0" smtClean="0"/>
              <a:t>Sans apports d’énergie, l’énergie mécanique d’un système en mouvement ne se </a:t>
            </a:r>
            <a:r>
              <a:rPr lang="fr-FR" sz="2000" b="1" i="1" dirty="0" smtClean="0"/>
              <a:t>conserve</a:t>
            </a:r>
            <a:r>
              <a:rPr lang="fr-FR" sz="2000" i="1" dirty="0" smtClean="0"/>
              <a:t> pas s’il y a des frottements mais </a:t>
            </a:r>
            <a:r>
              <a:rPr lang="fr-FR" sz="2000" b="1" i="1" dirty="0" smtClean="0"/>
              <a:t>décroît</a:t>
            </a:r>
            <a:r>
              <a:rPr lang="fr-FR" sz="2000" i="1" dirty="0" smtClean="0"/>
              <a:t> sans cesse.</a:t>
            </a:r>
          </a:p>
          <a:p>
            <a:pPr algn="just"/>
            <a:r>
              <a:rPr lang="fr-FR" sz="2000" i="1" dirty="0" smtClean="0"/>
              <a:t>Sous l’effet des frottements, l’énergie est dissipée par transfert </a:t>
            </a:r>
            <a:r>
              <a:rPr lang="fr-FR" sz="2000" b="1" i="1" dirty="0" smtClean="0"/>
              <a:t>thermique</a:t>
            </a:r>
            <a:r>
              <a:rPr lang="fr-FR" sz="2000" i="1" dirty="0" smtClean="0"/>
              <a:t>.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Formes et conservation de l’énergie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Conservation ou non de l’énergie mécanique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146" name="Image 24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37282"/>
            <a:ext cx="4032448" cy="251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07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Différentes formes d’énergie d’un système</a:t>
            </a:r>
          </a:p>
          <a:p>
            <a:pPr algn="just"/>
            <a:r>
              <a:rPr lang="fr-FR" sz="2000" i="1" dirty="0" smtClean="0"/>
              <a:t>A tout système, on peut associer une grandeur appelée </a:t>
            </a:r>
            <a:r>
              <a:rPr lang="fr-FR" sz="2000" b="1" i="1" dirty="0" smtClean="0"/>
              <a:t>énergie</a:t>
            </a:r>
            <a:r>
              <a:rPr lang="fr-FR" sz="2000" i="1" dirty="0" smtClean="0"/>
              <a:t> qui peut revêtir différentes formes : mécanique (cinétique et potentielle), chimique, nucléaire, électrique …</a:t>
            </a:r>
          </a:p>
          <a:p>
            <a:pPr algn="just"/>
            <a:r>
              <a:rPr lang="fr-FR" sz="2000" i="1" dirty="0" smtClean="0"/>
              <a:t>L’énergie totale d’un système est la </a:t>
            </a:r>
            <a:r>
              <a:rPr lang="fr-FR" sz="2000" b="1" i="1" dirty="0" smtClean="0"/>
              <a:t>somme</a:t>
            </a:r>
            <a:r>
              <a:rPr lang="fr-FR" sz="2000" i="1" dirty="0" smtClean="0"/>
              <a:t> de toutes ces formes d’énergie.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Formes et conservation de l’énergie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Conservation de l’énergie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7170" name="Picture 2" descr="http://www.techno-science.net/illustration/Definition/250px/Energ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52936"/>
            <a:ext cx="3641390" cy="367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7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Modes de transfert d’énergie</a:t>
            </a:r>
          </a:p>
          <a:p>
            <a:pPr algn="just"/>
            <a:r>
              <a:rPr lang="fr-FR" sz="2000" i="1" dirty="0" smtClean="0"/>
              <a:t>Les échanges d’énergie d’un système avec l’extérieur peuvent se faire selon trois modes 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000" i="1" dirty="0" smtClean="0"/>
              <a:t>Transfert </a:t>
            </a:r>
            <a:r>
              <a:rPr lang="fr-FR" sz="2000" i="1" dirty="0" smtClean="0"/>
              <a:t>par </a:t>
            </a:r>
            <a:r>
              <a:rPr lang="fr-FR" sz="2000" i="1" dirty="0" smtClean="0"/>
              <a:t>des forces </a:t>
            </a:r>
            <a:r>
              <a:rPr lang="fr-FR" sz="2000" i="1" dirty="0" smtClean="0"/>
              <a:t>extérieures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000" i="1" dirty="0" smtClean="0"/>
              <a:t>Transfert thermique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000" i="1" dirty="0" smtClean="0"/>
              <a:t>Transfert </a:t>
            </a:r>
            <a:r>
              <a:rPr lang="fr-FR" sz="2000" i="1" dirty="0" smtClean="0"/>
              <a:t>par </a:t>
            </a:r>
            <a:r>
              <a:rPr lang="fr-FR" sz="2000" i="1" dirty="0" smtClean="0"/>
              <a:t>rayonnement.</a:t>
            </a:r>
            <a:endParaRPr lang="fr-FR" sz="2000" i="1" dirty="0" smtClean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Formes et conservation de l’énergie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Conservation de l’énergie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26" name="Picture 2" descr="http://loisirs.lemessager.fr/fichier/image/redac/image/4/b/8/grande-4b8a535262602d0eacff4b81ac79f3c7e1f629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01" y="3305517"/>
            <a:ext cx="148756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ntraidelec.com/users_private/Freud/coup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46" y="3331425"/>
            <a:ext cx="30384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4.hostingpics.net/pics/210218cuiseur_solai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568" y="3370117"/>
            <a:ext cx="2112579" cy="126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058054" y="628360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 smtClean="0"/>
              <a:t>1</a:t>
            </a:r>
            <a:endParaRPr lang="fr-FR" sz="2000" b="1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2303747" y="5661817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/>
              <a:t>2</a:t>
            </a:r>
            <a:endParaRPr lang="fr-FR" sz="2000" b="1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7593837" y="4841389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/>
              <a:t>3</a:t>
            </a: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423546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>
          <a:defRPr sz="2000" i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13324</TotalTime>
  <Words>513</Words>
  <Application>Microsoft Office PowerPoint</Application>
  <PresentationFormat>Affichage à l'écran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Calibri</vt:lpstr>
      <vt:lpstr>Gill Sans MT</vt:lpstr>
      <vt:lpstr>Symbol</vt:lpstr>
      <vt:lpstr>Verdana</vt:lpstr>
      <vt:lpstr>Wingdings</vt:lpstr>
      <vt:lpstr>Wingdings 2</vt:lpstr>
      <vt:lpstr>Solstice</vt:lpstr>
      <vt:lpstr>Lois et modèles</vt:lpstr>
      <vt:lpstr>Formes et conservation de l’énergie</vt:lpstr>
      <vt:lpstr>Formes et conservation de l’énergie L’énergie mécanique d’un solide</vt:lpstr>
      <vt:lpstr>Formes et conservation de l’énergie L’énergie mécanique d’un solide</vt:lpstr>
      <vt:lpstr>Formes et conservation de l’énergie L’énergie mécanique d’un solide</vt:lpstr>
      <vt:lpstr>Formes et conservation de l’énergie Conservation ou non de l’énergie mécanique</vt:lpstr>
      <vt:lpstr>Formes et conservation de l’énergie Conservation ou non de l’énergie mécanique</vt:lpstr>
      <vt:lpstr>Formes et conservation de l’énergie Conservation de l’énergie</vt:lpstr>
      <vt:lpstr>Formes et conservation de l’énergie Conservation de l’énergie</vt:lpstr>
      <vt:lpstr>Formes et conservation de l’énergie Conservation de l’énergie</vt:lpstr>
      <vt:lpstr>Formes et conservation de l’énergie Conservation de l’énergie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Emmanuelle</dc:creator>
  <cp:lastModifiedBy>François</cp:lastModifiedBy>
  <cp:revision>767</cp:revision>
  <dcterms:created xsi:type="dcterms:W3CDTF">2011-11-26T21:21:18Z</dcterms:created>
  <dcterms:modified xsi:type="dcterms:W3CDTF">2014-05-14T20:18:25Z</dcterms:modified>
</cp:coreProperties>
</file>