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4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11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C98D4-5AD2-4AE8-8206-3C460705DC41}" type="doc">
      <dgm:prSet loTypeId="urn:microsoft.com/office/officeart/2005/8/layout/target1" loCatId="relationship" qsTypeId="urn:microsoft.com/office/officeart/2005/8/quickstyle/simple1" qsCatId="simple" csTypeId="urn:microsoft.com/office/officeart/2005/8/colors/accent0_1" csCatId="mainScheme" phldr="1"/>
      <dgm:spPr/>
    </dgm:pt>
    <dgm:pt modelId="{20EFC4F5-A709-469A-B819-7B95909C4A91}">
      <dgm:prSet phldrT="[Texte]"/>
      <dgm:spPr/>
      <dgm:t>
        <a:bodyPr/>
        <a:lstStyle/>
        <a:p>
          <a:r>
            <a:rPr lang="fr-FR" dirty="0" smtClean="0"/>
            <a:t>K</a:t>
          </a:r>
          <a:endParaRPr lang="fr-FR" dirty="0"/>
        </a:p>
      </dgm:t>
    </dgm:pt>
    <dgm:pt modelId="{3378EAC4-D36F-415C-8D57-DF66D22F804E}" type="parTrans" cxnId="{34193EA5-4CE5-4085-9626-293C9C9501D7}">
      <dgm:prSet/>
      <dgm:spPr/>
      <dgm:t>
        <a:bodyPr/>
        <a:lstStyle/>
        <a:p>
          <a:endParaRPr lang="fr-FR"/>
        </a:p>
      </dgm:t>
    </dgm:pt>
    <dgm:pt modelId="{4A41A198-0E5B-406F-BB20-C99A67688DA4}" type="sibTrans" cxnId="{34193EA5-4CE5-4085-9626-293C9C9501D7}">
      <dgm:prSet/>
      <dgm:spPr/>
      <dgm:t>
        <a:bodyPr/>
        <a:lstStyle/>
        <a:p>
          <a:endParaRPr lang="fr-FR"/>
        </a:p>
      </dgm:t>
    </dgm:pt>
    <dgm:pt modelId="{1014B954-665B-4204-A570-61E7106D1111}">
      <dgm:prSet phldrT="[Texte]"/>
      <dgm:spPr/>
      <dgm:t>
        <a:bodyPr/>
        <a:lstStyle/>
        <a:p>
          <a:r>
            <a:rPr lang="fr-FR" dirty="0" smtClean="0"/>
            <a:t>L</a:t>
          </a:r>
          <a:endParaRPr lang="fr-FR" dirty="0"/>
        </a:p>
      </dgm:t>
    </dgm:pt>
    <dgm:pt modelId="{083BF040-4406-41B4-BD23-7970D7606856}" type="parTrans" cxnId="{832B7AEC-605F-47C2-8A31-0AE1649FDEB0}">
      <dgm:prSet/>
      <dgm:spPr/>
      <dgm:t>
        <a:bodyPr/>
        <a:lstStyle/>
        <a:p>
          <a:endParaRPr lang="fr-FR"/>
        </a:p>
      </dgm:t>
    </dgm:pt>
    <dgm:pt modelId="{29EEABC7-2172-4D9A-87B4-6623F20AD0D5}" type="sibTrans" cxnId="{832B7AEC-605F-47C2-8A31-0AE1649FDEB0}">
      <dgm:prSet/>
      <dgm:spPr/>
      <dgm:t>
        <a:bodyPr/>
        <a:lstStyle/>
        <a:p>
          <a:endParaRPr lang="fr-FR"/>
        </a:p>
      </dgm:t>
    </dgm:pt>
    <dgm:pt modelId="{B008C6AD-2613-44C1-9A56-679B6AB9A2B3}">
      <dgm:prSet phldrT="[Texte]"/>
      <dgm:spPr/>
      <dgm:t>
        <a:bodyPr/>
        <a:lstStyle/>
        <a:p>
          <a:r>
            <a:rPr lang="fr-FR" dirty="0" smtClean="0"/>
            <a:t>M</a:t>
          </a:r>
          <a:endParaRPr lang="fr-FR" dirty="0"/>
        </a:p>
      </dgm:t>
    </dgm:pt>
    <dgm:pt modelId="{319F4AFC-FC49-460A-B54B-B103906CB470}" type="parTrans" cxnId="{F0854065-1AB2-4AA6-AB98-B293302FB799}">
      <dgm:prSet/>
      <dgm:spPr/>
      <dgm:t>
        <a:bodyPr/>
        <a:lstStyle/>
        <a:p>
          <a:endParaRPr lang="fr-FR"/>
        </a:p>
      </dgm:t>
    </dgm:pt>
    <dgm:pt modelId="{51A18F7A-E05B-46EC-865D-D9A57B4B50FF}" type="sibTrans" cxnId="{F0854065-1AB2-4AA6-AB98-B293302FB799}">
      <dgm:prSet/>
      <dgm:spPr/>
      <dgm:t>
        <a:bodyPr/>
        <a:lstStyle/>
        <a:p>
          <a:endParaRPr lang="fr-FR"/>
        </a:p>
      </dgm:t>
    </dgm:pt>
    <dgm:pt modelId="{FFB93C6F-137E-4945-B81B-9E6BAB4A398C}" type="pres">
      <dgm:prSet presAssocID="{F3EC98D4-5AD2-4AE8-8206-3C460705DC41}" presName="composite" presStyleCnt="0">
        <dgm:presLayoutVars>
          <dgm:chMax val="5"/>
          <dgm:dir/>
          <dgm:resizeHandles val="exact"/>
        </dgm:presLayoutVars>
      </dgm:prSet>
      <dgm:spPr/>
    </dgm:pt>
    <dgm:pt modelId="{7E056E6C-6FA1-4D37-B19E-CFFF346ABB27}" type="pres">
      <dgm:prSet presAssocID="{20EFC4F5-A709-469A-B819-7B95909C4A91}" presName="circle1" presStyleLbl="lnNode1" presStyleIdx="0" presStyleCnt="3"/>
      <dgm:spPr/>
    </dgm:pt>
    <dgm:pt modelId="{8FAED7A7-389B-4352-8F99-4B2379012F10}" type="pres">
      <dgm:prSet presAssocID="{20EFC4F5-A709-469A-B819-7B95909C4A91}" presName="text1" presStyleLbl="revTx" presStyleIdx="0" presStyleCnt="3" custLinFactY="3828" custLinFactNeighborX="-51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211EE4-E14D-4876-8788-057092F40BEE}" type="pres">
      <dgm:prSet presAssocID="{20EFC4F5-A709-469A-B819-7B95909C4A91}" presName="line1" presStyleLbl="callout" presStyleIdx="0" presStyleCnt="6"/>
      <dgm:spPr>
        <a:ln>
          <a:noFill/>
        </a:ln>
      </dgm:spPr>
    </dgm:pt>
    <dgm:pt modelId="{54BDF3A8-818F-4828-8CDA-C1349A15D65C}" type="pres">
      <dgm:prSet presAssocID="{20EFC4F5-A709-469A-B819-7B95909C4A91}" presName="d1" presStyleLbl="callout" presStyleIdx="1" presStyleCnt="6"/>
      <dgm:spPr>
        <a:ln>
          <a:noFill/>
        </a:ln>
      </dgm:spPr>
    </dgm:pt>
    <dgm:pt modelId="{1531D7F4-33F8-4171-B1DF-9A3DEBB90CCB}" type="pres">
      <dgm:prSet presAssocID="{1014B954-665B-4204-A570-61E7106D1111}" presName="circle2" presStyleLbl="lnNode1" presStyleIdx="1" presStyleCnt="3"/>
      <dgm:spPr/>
    </dgm:pt>
    <dgm:pt modelId="{AB5F103A-CE87-4B4C-9AA2-2446F752B145}" type="pres">
      <dgm:prSet presAssocID="{1014B954-665B-4204-A570-61E7106D1111}" presName="text2" presStyleLbl="revTx" presStyleIdx="1" presStyleCnt="3" custLinFactY="11996" custLinFactNeighborX="-51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78BB9A-A656-4918-B777-F552437ECA2D}" type="pres">
      <dgm:prSet presAssocID="{1014B954-665B-4204-A570-61E7106D1111}" presName="line2" presStyleLbl="callout" presStyleIdx="2" presStyleCnt="6"/>
      <dgm:spPr>
        <a:ln>
          <a:noFill/>
        </a:ln>
      </dgm:spPr>
    </dgm:pt>
    <dgm:pt modelId="{49B9FC39-A4F4-400D-B63C-FAC010CDDF8E}" type="pres">
      <dgm:prSet presAssocID="{1014B954-665B-4204-A570-61E7106D1111}" presName="d2" presStyleLbl="callout" presStyleIdx="3" presStyleCnt="6"/>
      <dgm:spPr>
        <a:ln>
          <a:noFill/>
        </a:ln>
      </dgm:spPr>
    </dgm:pt>
    <dgm:pt modelId="{E48252CA-BDE9-4CAD-8D33-F7B4F6AF8034}" type="pres">
      <dgm:prSet presAssocID="{B008C6AD-2613-44C1-9A56-679B6AB9A2B3}" presName="circle3" presStyleLbl="lnNode1" presStyleIdx="2" presStyleCnt="3"/>
      <dgm:spPr/>
    </dgm:pt>
    <dgm:pt modelId="{60A8D71B-65CC-4320-B518-D8B985AC51EE}" type="pres">
      <dgm:prSet presAssocID="{B008C6AD-2613-44C1-9A56-679B6AB9A2B3}" presName="text3" presStyleLbl="revTx" presStyleIdx="2" presStyleCnt="3" custLinFactY="34569" custLinFactNeighborX="-51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DB6BA8-B7F7-4CF3-9EC8-94B08C9DF148}" type="pres">
      <dgm:prSet presAssocID="{B008C6AD-2613-44C1-9A56-679B6AB9A2B3}" presName="line3" presStyleLbl="callout" presStyleIdx="4" presStyleCnt="6"/>
      <dgm:spPr>
        <a:ln>
          <a:noFill/>
        </a:ln>
      </dgm:spPr>
    </dgm:pt>
    <dgm:pt modelId="{1F0A07D9-9353-41D1-A2DA-5A6CF59A4737}" type="pres">
      <dgm:prSet presAssocID="{B008C6AD-2613-44C1-9A56-679B6AB9A2B3}" presName="d3" presStyleLbl="callout" presStyleIdx="5" presStyleCnt="6"/>
      <dgm:spPr>
        <a:ln>
          <a:noFill/>
        </a:ln>
      </dgm:spPr>
    </dgm:pt>
  </dgm:ptLst>
  <dgm:cxnLst>
    <dgm:cxn modelId="{46D65763-F03C-4293-A555-8C04E078D015}" type="presOf" srcId="{1014B954-665B-4204-A570-61E7106D1111}" destId="{AB5F103A-CE87-4B4C-9AA2-2446F752B145}" srcOrd="0" destOrd="0" presId="urn:microsoft.com/office/officeart/2005/8/layout/target1"/>
    <dgm:cxn modelId="{E3EDD17F-1CD5-4F95-97AF-C99E13338B03}" type="presOf" srcId="{F3EC98D4-5AD2-4AE8-8206-3C460705DC41}" destId="{FFB93C6F-137E-4945-B81B-9E6BAB4A398C}" srcOrd="0" destOrd="0" presId="urn:microsoft.com/office/officeart/2005/8/layout/target1"/>
    <dgm:cxn modelId="{34193EA5-4CE5-4085-9626-293C9C9501D7}" srcId="{F3EC98D4-5AD2-4AE8-8206-3C460705DC41}" destId="{20EFC4F5-A709-469A-B819-7B95909C4A91}" srcOrd="0" destOrd="0" parTransId="{3378EAC4-D36F-415C-8D57-DF66D22F804E}" sibTransId="{4A41A198-0E5B-406F-BB20-C99A67688DA4}"/>
    <dgm:cxn modelId="{832B7AEC-605F-47C2-8A31-0AE1649FDEB0}" srcId="{F3EC98D4-5AD2-4AE8-8206-3C460705DC41}" destId="{1014B954-665B-4204-A570-61E7106D1111}" srcOrd="1" destOrd="0" parTransId="{083BF040-4406-41B4-BD23-7970D7606856}" sibTransId="{29EEABC7-2172-4D9A-87B4-6623F20AD0D5}"/>
    <dgm:cxn modelId="{F0854065-1AB2-4AA6-AB98-B293302FB799}" srcId="{F3EC98D4-5AD2-4AE8-8206-3C460705DC41}" destId="{B008C6AD-2613-44C1-9A56-679B6AB9A2B3}" srcOrd="2" destOrd="0" parTransId="{319F4AFC-FC49-460A-B54B-B103906CB470}" sibTransId="{51A18F7A-E05B-46EC-865D-D9A57B4B50FF}"/>
    <dgm:cxn modelId="{97A35244-D766-459F-A13B-EDE74A578478}" type="presOf" srcId="{B008C6AD-2613-44C1-9A56-679B6AB9A2B3}" destId="{60A8D71B-65CC-4320-B518-D8B985AC51EE}" srcOrd="0" destOrd="0" presId="urn:microsoft.com/office/officeart/2005/8/layout/target1"/>
    <dgm:cxn modelId="{6BD7F9A6-DAE9-4097-BCAB-FA25C20F0C03}" type="presOf" srcId="{20EFC4F5-A709-469A-B819-7B95909C4A91}" destId="{8FAED7A7-389B-4352-8F99-4B2379012F10}" srcOrd="0" destOrd="0" presId="urn:microsoft.com/office/officeart/2005/8/layout/target1"/>
    <dgm:cxn modelId="{883940CE-7472-4E5D-8BC3-590B4EAFDFEF}" type="presParOf" srcId="{FFB93C6F-137E-4945-B81B-9E6BAB4A398C}" destId="{7E056E6C-6FA1-4D37-B19E-CFFF346ABB27}" srcOrd="0" destOrd="0" presId="urn:microsoft.com/office/officeart/2005/8/layout/target1"/>
    <dgm:cxn modelId="{4A61FC1F-86A1-4913-98AC-8925AE62894C}" type="presParOf" srcId="{FFB93C6F-137E-4945-B81B-9E6BAB4A398C}" destId="{8FAED7A7-389B-4352-8F99-4B2379012F10}" srcOrd="1" destOrd="0" presId="urn:microsoft.com/office/officeart/2005/8/layout/target1"/>
    <dgm:cxn modelId="{9B3CD181-84FC-41CB-BF11-EEF95B9D49E5}" type="presParOf" srcId="{FFB93C6F-137E-4945-B81B-9E6BAB4A398C}" destId="{00211EE4-E14D-4876-8788-057092F40BEE}" srcOrd="2" destOrd="0" presId="urn:microsoft.com/office/officeart/2005/8/layout/target1"/>
    <dgm:cxn modelId="{5E37FBBA-1756-4118-B9F2-6B31D387B98D}" type="presParOf" srcId="{FFB93C6F-137E-4945-B81B-9E6BAB4A398C}" destId="{54BDF3A8-818F-4828-8CDA-C1349A15D65C}" srcOrd="3" destOrd="0" presId="urn:microsoft.com/office/officeart/2005/8/layout/target1"/>
    <dgm:cxn modelId="{3A4620A4-E088-4166-BD0F-A850DCDC95AE}" type="presParOf" srcId="{FFB93C6F-137E-4945-B81B-9E6BAB4A398C}" destId="{1531D7F4-33F8-4171-B1DF-9A3DEBB90CCB}" srcOrd="4" destOrd="0" presId="urn:microsoft.com/office/officeart/2005/8/layout/target1"/>
    <dgm:cxn modelId="{BAA47D53-A8B0-4061-82C3-C93B807DBB81}" type="presParOf" srcId="{FFB93C6F-137E-4945-B81B-9E6BAB4A398C}" destId="{AB5F103A-CE87-4B4C-9AA2-2446F752B145}" srcOrd="5" destOrd="0" presId="urn:microsoft.com/office/officeart/2005/8/layout/target1"/>
    <dgm:cxn modelId="{9AB2B9F6-34A3-4613-B94B-A74833F47B60}" type="presParOf" srcId="{FFB93C6F-137E-4945-B81B-9E6BAB4A398C}" destId="{7478BB9A-A656-4918-B777-F552437ECA2D}" srcOrd="6" destOrd="0" presId="urn:microsoft.com/office/officeart/2005/8/layout/target1"/>
    <dgm:cxn modelId="{F0C0EC69-25CA-4CB1-BD9A-21C9768D015C}" type="presParOf" srcId="{FFB93C6F-137E-4945-B81B-9E6BAB4A398C}" destId="{49B9FC39-A4F4-400D-B63C-FAC010CDDF8E}" srcOrd="7" destOrd="0" presId="urn:microsoft.com/office/officeart/2005/8/layout/target1"/>
    <dgm:cxn modelId="{A6089C12-5E47-42D2-9FF6-DD00A50A7F81}" type="presParOf" srcId="{FFB93C6F-137E-4945-B81B-9E6BAB4A398C}" destId="{E48252CA-BDE9-4CAD-8D33-F7B4F6AF8034}" srcOrd="8" destOrd="0" presId="urn:microsoft.com/office/officeart/2005/8/layout/target1"/>
    <dgm:cxn modelId="{377C647E-0D15-4AC5-BD89-855E307A8B21}" type="presParOf" srcId="{FFB93C6F-137E-4945-B81B-9E6BAB4A398C}" destId="{60A8D71B-65CC-4320-B518-D8B985AC51EE}" srcOrd="9" destOrd="0" presId="urn:microsoft.com/office/officeart/2005/8/layout/target1"/>
    <dgm:cxn modelId="{FE025D2A-C41F-4683-AE8C-47090A2A9CB8}" type="presParOf" srcId="{FFB93C6F-137E-4945-B81B-9E6BAB4A398C}" destId="{0CDB6BA8-B7F7-4CF3-9EC8-94B08C9DF148}" srcOrd="10" destOrd="0" presId="urn:microsoft.com/office/officeart/2005/8/layout/target1"/>
    <dgm:cxn modelId="{5BA16919-5400-48B0-9EC6-79B74797966F}" type="presParOf" srcId="{FFB93C6F-137E-4945-B81B-9E6BAB4A398C}" destId="{1F0A07D9-9353-41D1-A2DA-5A6CF59A473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14/01/2014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ical.free.fr/coucprin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&#233;thode%20mod&#232;le%20de%20Lewis.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Photoisom&#233;risation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mbres.multimania.fr/stefg1971/atome/atome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Couleurs et images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Image 4" descr="http://www.sansgluten.fr/blog/wp-content/uploads/2008/11/couleu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85857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En résumé …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Picture 2" descr="http://www.jbaumann.info/images/electricite/couche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37" y="2057684"/>
            <a:ext cx="5258103" cy="43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Stabilité chimique des gaz nobles</a:t>
            </a:r>
          </a:p>
          <a:p>
            <a:pPr algn="just"/>
            <a:r>
              <a:rPr lang="fr-FR" sz="2000" i="1" dirty="0" smtClean="0"/>
              <a:t>Les </a:t>
            </a:r>
            <a:r>
              <a:rPr lang="fr-FR" sz="2000" i="1" dirty="0"/>
              <a:t>atomes dont la couche externe est déjà </a:t>
            </a:r>
            <a:r>
              <a:rPr lang="fr-FR" sz="2000" b="1" i="1" dirty="0"/>
              <a:t>saturée</a:t>
            </a:r>
            <a:r>
              <a:rPr lang="fr-FR" sz="2000" i="1" dirty="0"/>
              <a:t> n’ont pas tendance à établir de </a:t>
            </a:r>
            <a:r>
              <a:rPr lang="fr-FR" sz="2000" i="1" dirty="0" smtClean="0"/>
              <a:t>liaison </a:t>
            </a:r>
            <a:r>
              <a:rPr lang="fr-FR" sz="2000" i="1" dirty="0"/>
              <a:t>avec d'autres atomes. Ils sont dits </a:t>
            </a:r>
            <a:r>
              <a:rPr lang="fr-FR" sz="2000" i="1" dirty="0" smtClean="0"/>
              <a:t>« chimiquement </a:t>
            </a:r>
            <a:r>
              <a:rPr lang="fr-FR" sz="2000" b="1" i="1" dirty="0" smtClean="0"/>
              <a:t>stables</a:t>
            </a:r>
            <a:r>
              <a:rPr lang="fr-FR" sz="2000" i="1" dirty="0" smtClean="0"/>
              <a:t> ». </a:t>
            </a:r>
            <a:r>
              <a:rPr lang="fr-FR" sz="2000" i="1" dirty="0"/>
              <a:t>Ce sont les </a:t>
            </a:r>
            <a:r>
              <a:rPr lang="fr-FR" sz="2000" i="1" dirty="0" smtClean="0"/>
              <a:t>gaz </a:t>
            </a:r>
            <a:r>
              <a:rPr lang="fr-FR" sz="2000" i="1" dirty="0"/>
              <a:t>nobles (dernière colonne du </a:t>
            </a:r>
            <a:r>
              <a:rPr lang="fr-FR" sz="2000" i="1" dirty="0" smtClean="0"/>
              <a:t>tableau </a:t>
            </a:r>
            <a:r>
              <a:rPr lang="fr-FR" sz="2000" i="1" dirty="0"/>
              <a:t>périodique).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Picture 2" descr="http://www.dechets-radioactifs.com/sites/default/files/articles/animation-mendelei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6" y="2636912"/>
            <a:ext cx="5173604" cy="38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Liaison covalente</a:t>
            </a:r>
          </a:p>
          <a:p>
            <a:pPr algn="just"/>
            <a:r>
              <a:rPr lang="fr-FR" sz="2000" i="1" dirty="0" smtClean="0"/>
              <a:t>Lorsque </a:t>
            </a:r>
            <a:r>
              <a:rPr lang="fr-FR" sz="2000" i="1" dirty="0"/>
              <a:t>les atomes sont « </a:t>
            </a:r>
            <a:r>
              <a:rPr lang="fr-FR" sz="2000" b="1" i="1" dirty="0"/>
              <a:t>instables</a:t>
            </a:r>
            <a:r>
              <a:rPr lang="fr-FR" sz="2000" i="1" dirty="0"/>
              <a:t> » </a:t>
            </a:r>
            <a:r>
              <a:rPr lang="fr-FR" sz="2000" i="1" dirty="0" smtClean="0"/>
              <a:t>chimiquement, ils </a:t>
            </a:r>
            <a:r>
              <a:rPr lang="fr-FR" sz="2000" i="1" dirty="0"/>
              <a:t>subissent </a:t>
            </a:r>
            <a:r>
              <a:rPr lang="fr-FR" sz="2000" i="1" dirty="0" smtClean="0"/>
              <a:t>des </a:t>
            </a:r>
            <a:r>
              <a:rPr lang="fr-FR" sz="2000" i="1" dirty="0"/>
              <a:t>transformations, en </a:t>
            </a:r>
            <a:r>
              <a:rPr lang="fr-FR" sz="2000" b="1" i="1" dirty="0"/>
              <a:t>ions</a:t>
            </a:r>
            <a:r>
              <a:rPr lang="fr-FR" sz="2000" i="1" dirty="0"/>
              <a:t>, ou en établissant des liaisons avec d'autres atomes. </a:t>
            </a:r>
          </a:p>
          <a:p>
            <a:pPr algn="just"/>
            <a:r>
              <a:rPr lang="fr-FR" sz="2000" i="1" dirty="0"/>
              <a:t>Ils réalisent une liaison covalente (liaison chimique), en mettant en commun chacun un électron de sa couche </a:t>
            </a:r>
            <a:r>
              <a:rPr lang="fr-FR" sz="2000" b="1" i="1" dirty="0" smtClean="0"/>
              <a:t>externe</a:t>
            </a:r>
            <a:r>
              <a:rPr lang="fr-FR" sz="2000" i="1" dirty="0"/>
              <a:t>. Ces deux électrons forment un doublet </a:t>
            </a:r>
            <a:r>
              <a:rPr lang="fr-FR" sz="2000" b="1" i="1" dirty="0"/>
              <a:t>liant</a:t>
            </a:r>
            <a:r>
              <a:rPr lang="fr-FR" sz="2000" i="1" dirty="0"/>
              <a:t>.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30" y="3717032"/>
            <a:ext cx="3671959" cy="132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15" y="3717032"/>
            <a:ext cx="3372512" cy="111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1636" y="5301208"/>
            <a:ext cx="7752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En réalisant une liaison covalente, chaque atome peut alors </a:t>
            </a:r>
            <a:r>
              <a:rPr lang="fr-FR" sz="2000" b="1" i="1" dirty="0"/>
              <a:t>saturer</a:t>
            </a:r>
            <a:r>
              <a:rPr lang="fr-FR" sz="2000" i="1" dirty="0"/>
              <a:t> sa couche externe, et devenir </a:t>
            </a:r>
            <a:r>
              <a:rPr lang="fr-FR" sz="2000" b="1" i="1" dirty="0"/>
              <a:t>stable</a:t>
            </a:r>
            <a:r>
              <a:rPr lang="fr-FR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cphysiques2010.voila.net/images02/class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26" y="4059074"/>
            <a:ext cx="4126041" cy="26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http://www.sansgluten.fr/blog/wp-content/uploads/2008/11/couleu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Règles du « </a:t>
            </a:r>
            <a:r>
              <a:rPr lang="fr-FR" sz="2000" b="1" i="1" dirty="0" err="1" smtClean="0"/>
              <a:t>duet</a:t>
            </a:r>
            <a:r>
              <a:rPr lang="fr-FR" sz="2000" b="1" i="1" dirty="0" smtClean="0"/>
              <a:t> » et de l’ octet</a:t>
            </a:r>
          </a:p>
          <a:p>
            <a:pPr algn="ctr"/>
            <a:r>
              <a:rPr lang="fr-FR" sz="2000" i="1" dirty="0" smtClean="0"/>
              <a:t>Rappel</a:t>
            </a:r>
          </a:p>
          <a:p>
            <a:pPr algn="just"/>
            <a:r>
              <a:rPr lang="fr-FR" sz="2000" i="1" dirty="0">
                <a:cs typeface="Arial" pitchFamily="34" charset="0"/>
              </a:rPr>
              <a:t>Au cours de leurs </a:t>
            </a:r>
            <a:r>
              <a:rPr lang="fr-FR" sz="2000" b="1" i="1" dirty="0">
                <a:cs typeface="Arial" pitchFamily="34" charset="0"/>
              </a:rPr>
              <a:t>transformations chimiques</a:t>
            </a:r>
            <a:r>
              <a:rPr lang="fr-FR" sz="2000" i="1" dirty="0">
                <a:cs typeface="Arial" pitchFamily="34" charset="0"/>
              </a:rPr>
              <a:t>, les atomes </a:t>
            </a:r>
            <a:r>
              <a:rPr lang="fr-FR" sz="2000" i="1">
                <a:cs typeface="Arial" pitchFamily="34" charset="0"/>
              </a:rPr>
              <a:t>et </a:t>
            </a:r>
            <a:r>
              <a:rPr lang="fr-FR" sz="2000" i="1" smtClean="0">
                <a:cs typeface="Arial" pitchFamily="34" charset="0"/>
              </a:rPr>
              <a:t>les </a:t>
            </a:r>
            <a:r>
              <a:rPr lang="fr-FR" sz="2000" i="1" dirty="0">
                <a:cs typeface="Arial" pitchFamily="34" charset="0"/>
              </a:rPr>
              <a:t>ions évoluent de manière à acquérir la </a:t>
            </a:r>
            <a:r>
              <a:rPr lang="fr-FR" sz="2000" b="1" i="1" dirty="0">
                <a:cs typeface="Arial" pitchFamily="34" charset="0"/>
              </a:rPr>
              <a:t>structure électronique externe</a:t>
            </a:r>
            <a:r>
              <a:rPr lang="fr-FR" sz="2000" i="1" dirty="0">
                <a:cs typeface="Arial" pitchFamily="34" charset="0"/>
              </a:rPr>
              <a:t> du gaz noble le plus </a:t>
            </a:r>
            <a:r>
              <a:rPr lang="fr-FR" sz="2000" b="1" i="1" dirty="0">
                <a:cs typeface="Arial" pitchFamily="34" charset="0"/>
              </a:rPr>
              <a:t>proche</a:t>
            </a:r>
            <a:r>
              <a:rPr lang="fr-FR" sz="2000" i="1" dirty="0">
                <a:cs typeface="Arial" pitchFamily="34" charset="0"/>
              </a:rPr>
              <a:t> dans la classification périodique: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>
                <a:cs typeface="Arial" pitchFamily="34" charset="0"/>
              </a:rPr>
              <a:t>Les atomes de numéro atomique inférieur ou égal à </a:t>
            </a:r>
            <a:r>
              <a:rPr lang="fr-FR" sz="2000" b="1" i="1" dirty="0">
                <a:cs typeface="Arial" pitchFamily="34" charset="0"/>
              </a:rPr>
              <a:t>4</a:t>
            </a:r>
            <a:r>
              <a:rPr lang="fr-FR" sz="2000" i="1" dirty="0">
                <a:cs typeface="Arial" pitchFamily="34" charset="0"/>
              </a:rPr>
              <a:t> tendent à avoir </a:t>
            </a:r>
            <a:r>
              <a:rPr lang="fr-FR" sz="2000" b="1" i="1" dirty="0">
                <a:cs typeface="Arial" pitchFamily="34" charset="0"/>
              </a:rPr>
              <a:t>2</a:t>
            </a:r>
            <a:r>
              <a:rPr lang="fr-FR" sz="2000" i="1" dirty="0">
                <a:cs typeface="Arial" pitchFamily="34" charset="0"/>
              </a:rPr>
              <a:t> électrons sur la couche externe; c’est la </a:t>
            </a:r>
            <a:r>
              <a:rPr lang="fr-FR" sz="2000" b="1" i="1" dirty="0">
                <a:cs typeface="Arial" pitchFamily="34" charset="0"/>
              </a:rPr>
              <a:t>règle du « </a:t>
            </a:r>
            <a:r>
              <a:rPr lang="fr-FR" sz="2000" b="1" i="1" dirty="0" err="1">
                <a:cs typeface="Arial" pitchFamily="34" charset="0"/>
              </a:rPr>
              <a:t>duet</a:t>
            </a:r>
            <a:r>
              <a:rPr lang="fr-FR" sz="2000" b="1" i="1" dirty="0">
                <a:cs typeface="Arial" pitchFamily="34" charset="0"/>
              </a:rPr>
              <a:t> 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>
                <a:cs typeface="Arial" pitchFamily="34" charset="0"/>
              </a:rPr>
              <a:t>Les atomes de numéro atomique supérieur à </a:t>
            </a:r>
            <a:r>
              <a:rPr lang="fr-FR" sz="2000" b="1" i="1" dirty="0">
                <a:cs typeface="Arial" pitchFamily="34" charset="0"/>
              </a:rPr>
              <a:t>4</a:t>
            </a:r>
            <a:r>
              <a:rPr lang="fr-FR" sz="2000" i="1" dirty="0">
                <a:cs typeface="Arial" pitchFamily="34" charset="0"/>
              </a:rPr>
              <a:t> tendent à avoir </a:t>
            </a:r>
            <a:r>
              <a:rPr lang="fr-FR" sz="2000" b="1" i="1" dirty="0">
                <a:cs typeface="Arial" pitchFamily="34" charset="0"/>
              </a:rPr>
              <a:t>8</a:t>
            </a:r>
            <a:r>
              <a:rPr lang="fr-FR" sz="2000" i="1" dirty="0">
                <a:cs typeface="Arial" pitchFamily="34" charset="0"/>
              </a:rPr>
              <a:t> électrons sur la couche externe; c’est la </a:t>
            </a:r>
            <a:r>
              <a:rPr lang="fr-FR" sz="2000" b="1" i="1" dirty="0">
                <a:cs typeface="Arial" pitchFamily="34" charset="0"/>
              </a:rPr>
              <a:t>règle de </a:t>
            </a:r>
            <a:r>
              <a:rPr lang="fr-FR" sz="2000" b="1" i="1" dirty="0" smtClean="0">
                <a:cs typeface="Arial" pitchFamily="34" charset="0"/>
              </a:rPr>
              <a:t>l’octet</a:t>
            </a:r>
            <a:endParaRPr lang="fr-FR" sz="2000" b="1" i="1" dirty="0">
              <a:cs typeface="Arial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Règles du « </a:t>
            </a:r>
            <a:r>
              <a:rPr lang="fr-FR" sz="2000" b="1" i="1" dirty="0" err="1" smtClean="0"/>
              <a:t>duet</a:t>
            </a:r>
            <a:r>
              <a:rPr lang="fr-FR" sz="2000" b="1" i="1" dirty="0" smtClean="0"/>
              <a:t> » et de l’ octet</a:t>
            </a:r>
          </a:p>
          <a:p>
            <a:pPr algn="ctr"/>
            <a:r>
              <a:rPr lang="fr-FR" sz="2000" i="1" dirty="0" smtClean="0">
                <a:cs typeface="Arial" pitchFamily="34" charset="0"/>
              </a:rPr>
              <a:t>Application</a:t>
            </a:r>
          </a:p>
          <a:p>
            <a:pPr algn="just"/>
            <a:r>
              <a:rPr lang="fr-FR" sz="2000" i="1" dirty="0" smtClean="0">
                <a:cs typeface="Arial" pitchFamily="34" charset="0"/>
              </a:rPr>
              <a:t>L’utilisation de la règle du « </a:t>
            </a:r>
            <a:r>
              <a:rPr lang="fr-FR" sz="2000" i="1" dirty="0" err="1" smtClean="0">
                <a:cs typeface="Arial" pitchFamily="34" charset="0"/>
              </a:rPr>
              <a:t>duet</a:t>
            </a:r>
            <a:r>
              <a:rPr lang="fr-FR" sz="2000" i="1" dirty="0" smtClean="0">
                <a:cs typeface="Arial" pitchFamily="34" charset="0"/>
              </a:rPr>
              <a:t> » ou de l’octet permet de prévoir le nombre de liaisons covalentes (doublets liants) que peut faire un atome.</a:t>
            </a:r>
            <a:endParaRPr lang="fr-FR" sz="2000" i="1" dirty="0">
              <a:cs typeface="Arial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Picture 2" descr="http://scphysiques2010.voila.net/images02/class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77696"/>
            <a:ext cx="2797142" cy="18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32218"/>
              </p:ext>
            </p:extLst>
          </p:nvPr>
        </p:nvGraphicFramePr>
        <p:xfrm>
          <a:off x="1077226" y="2636912"/>
          <a:ext cx="7882188" cy="218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30"/>
                <a:gridCol w="720080"/>
                <a:gridCol w="1224136"/>
                <a:gridCol w="2190546"/>
                <a:gridCol w="1313698"/>
                <a:gridCol w="1313698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Atome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Z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Structure électronique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Electrons manquant pour être stable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Doublets liants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i="1" dirty="0" smtClean="0"/>
                    </a:p>
                    <a:p>
                      <a:pPr algn="ctr"/>
                      <a:r>
                        <a:rPr lang="fr-FR" sz="1400" i="1" dirty="0" smtClean="0"/>
                        <a:t>Valence</a:t>
                      </a:r>
                      <a:endParaRPr lang="fr-FR" sz="1400" i="1" dirty="0"/>
                    </a:p>
                  </a:txBody>
                  <a:tcPr/>
                </a:tc>
              </a:tr>
              <a:tr h="35955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Hydrogène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1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(K)</a:t>
                      </a:r>
                      <a:r>
                        <a:rPr lang="fr-FR" i="1" baseline="30000" dirty="0" smtClean="0"/>
                        <a:t>1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2 – 1 = 1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1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Monovalent</a:t>
                      </a:r>
                      <a:endParaRPr lang="fr-FR" i="1" dirty="0"/>
                    </a:p>
                  </a:txBody>
                  <a:tcPr/>
                </a:tc>
              </a:tr>
              <a:tr h="35955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Carbone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6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(K)</a:t>
                      </a:r>
                      <a:r>
                        <a:rPr lang="fr-FR" i="1" baseline="30000" dirty="0" smtClean="0"/>
                        <a:t>2</a:t>
                      </a:r>
                      <a:r>
                        <a:rPr lang="fr-FR" i="1" baseline="0" dirty="0" smtClean="0"/>
                        <a:t>(L)</a:t>
                      </a:r>
                      <a:r>
                        <a:rPr lang="fr-FR" i="1" baseline="30000" dirty="0" smtClean="0"/>
                        <a:t>4</a:t>
                      </a:r>
                      <a:endParaRPr lang="fr-F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8 – 4 = 4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4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Tétravalent</a:t>
                      </a:r>
                      <a:endParaRPr lang="fr-FR" i="1" dirty="0"/>
                    </a:p>
                  </a:txBody>
                  <a:tcPr/>
                </a:tc>
              </a:tr>
              <a:tr h="35955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Azote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7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(K)</a:t>
                      </a:r>
                      <a:r>
                        <a:rPr lang="fr-FR" i="1" baseline="30000" dirty="0" smtClean="0"/>
                        <a:t>2</a:t>
                      </a:r>
                      <a:r>
                        <a:rPr lang="fr-FR" i="1" baseline="0" dirty="0" smtClean="0"/>
                        <a:t>(L)</a:t>
                      </a:r>
                      <a:r>
                        <a:rPr lang="fr-FR" i="1" baseline="30000" dirty="0" smtClean="0"/>
                        <a:t>5</a:t>
                      </a:r>
                      <a:endParaRPr lang="fr-F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8 – 5 = 3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3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Trivalent</a:t>
                      </a:r>
                      <a:endParaRPr lang="fr-FR" i="1" dirty="0"/>
                    </a:p>
                  </a:txBody>
                  <a:tcPr/>
                </a:tc>
              </a:tr>
              <a:tr h="35955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Oxygène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8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(K)</a:t>
                      </a:r>
                      <a:r>
                        <a:rPr lang="fr-FR" i="1" baseline="30000" dirty="0" smtClean="0"/>
                        <a:t>2</a:t>
                      </a:r>
                      <a:r>
                        <a:rPr lang="fr-FR" i="1" baseline="0" dirty="0" smtClean="0"/>
                        <a:t>(L)</a:t>
                      </a:r>
                      <a:r>
                        <a:rPr lang="fr-FR" i="1" baseline="30000" dirty="0" smtClean="0"/>
                        <a:t>6</a:t>
                      </a:r>
                      <a:endParaRPr lang="fr-F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8 – 6 = 2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2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Bivalent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4099" y="3356992"/>
            <a:ext cx="7986295" cy="152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000" y="3729411"/>
            <a:ext cx="7986295" cy="6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608" y="4013680"/>
            <a:ext cx="7986295" cy="49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74099" y="4423711"/>
            <a:ext cx="7986295" cy="453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Doublet liants – Doublets non liants</a:t>
            </a:r>
            <a:endParaRPr lang="fr-FR" sz="2000" b="1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Les doublets liants sont les doublets mis en commun entre deux atomes. Ce sont eux qui assurent les</a:t>
            </a:r>
            <a:r>
              <a:rPr lang="fr-FR" sz="2000" b="1" i="1" dirty="0"/>
              <a:t> liaisons </a:t>
            </a:r>
            <a:r>
              <a:rPr lang="fr-FR" sz="2000" i="1" dirty="0" smtClean="0"/>
              <a:t>entre </a:t>
            </a:r>
            <a:r>
              <a:rPr lang="fr-FR" sz="2000" i="1" dirty="0"/>
              <a:t>les atomes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Les doublets non liants sont les </a:t>
            </a:r>
            <a:r>
              <a:rPr lang="fr-FR" sz="2000" b="1" i="1" dirty="0"/>
              <a:t>paires</a:t>
            </a:r>
            <a:r>
              <a:rPr lang="fr-FR" sz="2000" i="1" dirty="0"/>
              <a:t> d'électrons qui ne servent pas de </a:t>
            </a:r>
            <a:r>
              <a:rPr lang="fr-FR" sz="2000" b="1" i="1" dirty="0"/>
              <a:t>liaisons</a:t>
            </a:r>
            <a:r>
              <a:rPr lang="fr-FR" sz="2000" i="1" dirty="0"/>
              <a:t> entre deux atomes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12976"/>
            <a:ext cx="1021537" cy="648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48532"/>
            <a:ext cx="1276350" cy="12096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273" y="2965512"/>
            <a:ext cx="1247775" cy="114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764" y="4797152"/>
            <a:ext cx="1533525" cy="1181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825" y="4863827"/>
            <a:ext cx="1714500" cy="11239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247" y="4863827"/>
            <a:ext cx="16478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Formule de Lewis d’une molécule</a:t>
            </a:r>
          </a:p>
          <a:p>
            <a:pPr algn="ctr"/>
            <a:r>
              <a:rPr lang="fr-FR" sz="2000" i="1" dirty="0" smtClean="0"/>
              <a:t>Définition</a:t>
            </a:r>
          </a:p>
          <a:p>
            <a:pPr algn="just"/>
            <a:r>
              <a:rPr lang="fr-FR" sz="2000" i="1" dirty="0" smtClean="0"/>
              <a:t>La formule </a:t>
            </a:r>
            <a:r>
              <a:rPr lang="fr-FR" sz="2000" i="1" dirty="0"/>
              <a:t>de Lewis d'une molécule fait apparaître tous les </a:t>
            </a:r>
            <a:r>
              <a:rPr lang="fr-FR" sz="2000" b="1" i="1" dirty="0"/>
              <a:t>atomes</a:t>
            </a:r>
            <a:r>
              <a:rPr lang="fr-FR" sz="2000" i="1" dirty="0"/>
              <a:t> de la molécule ainsi que tous les </a:t>
            </a:r>
            <a:r>
              <a:rPr lang="fr-FR" sz="2000" i="1" dirty="0" smtClean="0"/>
              <a:t>doublets </a:t>
            </a:r>
            <a:r>
              <a:rPr lang="fr-FR" sz="2000" b="1" i="1" dirty="0"/>
              <a:t>liants</a:t>
            </a:r>
            <a:r>
              <a:rPr lang="fr-FR" sz="2000" i="1" dirty="0"/>
              <a:t> et </a:t>
            </a:r>
            <a:r>
              <a:rPr lang="fr-FR" sz="2000" b="1" i="1" dirty="0"/>
              <a:t>non liants </a:t>
            </a:r>
            <a:r>
              <a:rPr lang="fr-FR" sz="2000" i="1" dirty="0"/>
              <a:t>le cas échéant. </a:t>
            </a:r>
            <a:endParaRPr lang="fr-FR" sz="2000" i="1" dirty="0" smtClean="0"/>
          </a:p>
          <a:p>
            <a:pPr algn="just"/>
            <a:r>
              <a:rPr lang="fr-FR" sz="2000" i="1" dirty="0" smtClean="0"/>
              <a:t>Dans la formule de Lewis, les règles du « </a:t>
            </a:r>
            <a:r>
              <a:rPr lang="fr-FR" sz="2000" i="1" dirty="0" err="1" smtClean="0"/>
              <a:t>duet</a:t>
            </a:r>
            <a:r>
              <a:rPr lang="fr-FR" sz="2000" i="1" dirty="0" smtClean="0"/>
              <a:t> » et de l’octet doivent être satisfaites.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760" y="3153188"/>
            <a:ext cx="3914775" cy="1181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227" y="4309339"/>
            <a:ext cx="39528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Formule de Lewis d’une molécule</a:t>
            </a:r>
          </a:p>
          <a:p>
            <a:pPr algn="ctr"/>
            <a:r>
              <a:rPr lang="fr-FR" sz="2000" i="1" dirty="0" smtClean="0"/>
              <a:t>Remarque</a:t>
            </a:r>
          </a:p>
          <a:p>
            <a:pPr algn="just"/>
            <a:r>
              <a:rPr lang="fr-FR" sz="2000" i="1" dirty="0" smtClean="0"/>
              <a:t>Certains atomes sont liés entre eux par plusieurs doublets liants : les liaisons entre atomes peuvent être simples, doubles ou triples.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4" name="Picture 4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2343"/>
            <a:ext cx="1872208" cy="1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olff.spc.2nde.voila.net/11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72" y="3129562"/>
            <a:ext cx="20946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egase.ens-lyon.fr/data/rubENS/theme28/docactivites/p6act2im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14" y="5138568"/>
            <a:ext cx="2342217" cy="7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Formule de Lewis d’une molécule</a:t>
            </a:r>
          </a:p>
          <a:p>
            <a:pPr algn="ctr"/>
            <a:r>
              <a:rPr lang="fr-FR" sz="2000" i="1" dirty="0" smtClean="0"/>
              <a:t>Méthode</a:t>
            </a:r>
          </a:p>
          <a:p>
            <a:pPr algn="ctr"/>
            <a:endParaRPr lang="fr-FR" sz="2000" i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Chercher </a:t>
            </a:r>
            <a:r>
              <a:rPr lang="fr-FR" sz="2000" i="1" dirty="0"/>
              <a:t>le numéro atomique de chaque atome de la </a:t>
            </a:r>
            <a:r>
              <a:rPr lang="fr-FR" sz="2000" i="1" dirty="0" smtClean="0"/>
              <a:t>molécule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Donner </a:t>
            </a:r>
            <a:r>
              <a:rPr lang="fr-FR" sz="2000" i="1" dirty="0"/>
              <a:t>la structure électronique (K, L, M) de chaque </a:t>
            </a:r>
            <a:r>
              <a:rPr lang="fr-FR" sz="2000" i="1" dirty="0" smtClean="0"/>
              <a:t>atome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Déterminer </a:t>
            </a:r>
            <a:r>
              <a:rPr lang="fr-FR" sz="2000" i="1" dirty="0"/>
              <a:t>le nombre d'électrons externes de chaque atome de la molécule (</a:t>
            </a:r>
            <a:r>
              <a:rPr lang="fr-FR" sz="2000" i="1" dirty="0" smtClean="0"/>
              <a:t>n</a:t>
            </a:r>
            <a:r>
              <a:rPr lang="fr-FR" sz="2000" i="1" baseline="-25000" dirty="0" smtClean="0"/>
              <a:t>e</a:t>
            </a:r>
            <a:r>
              <a:rPr lang="fr-FR" sz="2000" i="1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En </a:t>
            </a:r>
            <a:r>
              <a:rPr lang="fr-FR" sz="2000" i="1" dirty="0"/>
              <a:t>déduire le nombre de liaisons </a:t>
            </a:r>
            <a:r>
              <a:rPr lang="fr-FR" sz="2000" i="1" dirty="0" err="1" smtClean="0"/>
              <a:t>n</a:t>
            </a:r>
            <a:r>
              <a:rPr lang="fr-FR" sz="2000" i="1" baseline="-25000" dirty="0" err="1" smtClean="0"/>
              <a:t>l</a:t>
            </a:r>
            <a:r>
              <a:rPr lang="fr-FR" sz="2000" i="1" dirty="0" smtClean="0"/>
              <a:t> qu’il </a:t>
            </a:r>
            <a:r>
              <a:rPr lang="fr-FR" sz="2000" i="1" dirty="0"/>
              <a:t>peut engager (</a:t>
            </a:r>
            <a:r>
              <a:rPr lang="fr-FR" sz="2000" i="1" dirty="0" err="1"/>
              <a:t>n</a:t>
            </a:r>
            <a:r>
              <a:rPr lang="fr-FR" sz="2000" i="1" baseline="-25000" dirty="0" err="1"/>
              <a:t>l</a:t>
            </a:r>
            <a:r>
              <a:rPr lang="fr-FR" sz="2000" i="1" dirty="0"/>
              <a:t> = 8 – </a:t>
            </a:r>
            <a:r>
              <a:rPr lang="fr-FR" sz="2000" i="1" dirty="0" smtClean="0"/>
              <a:t>n</a:t>
            </a:r>
            <a:r>
              <a:rPr lang="fr-FR" sz="2000" i="1" baseline="-25000" dirty="0" smtClean="0"/>
              <a:t>e</a:t>
            </a:r>
            <a:r>
              <a:rPr lang="fr-FR" sz="2000" i="1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Vérifier </a:t>
            </a:r>
            <a:r>
              <a:rPr lang="fr-FR" sz="2000" i="1" dirty="0"/>
              <a:t>la validité de la règle de l’octet (ou du </a:t>
            </a:r>
            <a:r>
              <a:rPr lang="fr-FR" sz="2000" i="1" dirty="0" smtClean="0"/>
              <a:t>« </a:t>
            </a:r>
            <a:r>
              <a:rPr lang="fr-FR" sz="2000" i="1" dirty="0" err="1" smtClean="0"/>
              <a:t>duet</a:t>
            </a:r>
            <a:r>
              <a:rPr lang="fr-FR" sz="2000" i="1" dirty="0" smtClean="0"/>
              <a:t> ») </a:t>
            </a:r>
            <a:r>
              <a:rPr lang="fr-FR" sz="2000" i="1" dirty="0"/>
              <a:t>en complétant avec les doublets non </a:t>
            </a:r>
            <a:r>
              <a:rPr lang="fr-FR" sz="2000" i="1" dirty="0" smtClean="0"/>
              <a:t>liants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000" i="1" dirty="0" smtClean="0"/>
              <a:t>Dessiner </a:t>
            </a:r>
            <a:r>
              <a:rPr lang="fr-FR" sz="2000" i="1" dirty="0"/>
              <a:t>la molécule en représentant les atomes et tous ses </a:t>
            </a:r>
            <a:r>
              <a:rPr lang="fr-FR" sz="2000" i="1" dirty="0" smtClean="0"/>
              <a:t>doublets.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Formule de Lewis d’une molécule</a:t>
            </a:r>
          </a:p>
          <a:p>
            <a:pPr algn="ctr"/>
            <a:r>
              <a:rPr lang="fr-FR" sz="2000" i="1" dirty="0" smtClean="0"/>
              <a:t>Exemple</a:t>
            </a:r>
            <a:endParaRPr lang="fr-FR" sz="2000" i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Représenter la formule de Lewis de la molécule de chlorure d’hydrogène </a:t>
            </a:r>
            <a:r>
              <a:rPr lang="fr-FR" sz="2000" i="1" dirty="0" err="1" smtClean="0"/>
              <a:t>HCl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 descr="http://physiquefos.free.fr/chimie/4-3eme/atomemolecule/histatom/hcl.gif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7444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://www.cnrs.fr/inc/z-outils/images/photos/bocquet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824536" cy="3771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Règle de la répulsion minimale des doublets</a:t>
            </a:r>
          </a:p>
          <a:p>
            <a:pPr algn="just"/>
            <a:r>
              <a:rPr lang="fr-FR" sz="2000" i="1" dirty="0" smtClean="0"/>
              <a:t>Les doublets d’électrons (liants et non liants) d’un atome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se positionnent dans l’espace de sorte à toujours </a:t>
            </a:r>
            <a:r>
              <a:rPr lang="fr-FR" sz="2000" b="1" i="1" dirty="0" smtClean="0"/>
              <a:t>minimiser</a:t>
            </a:r>
            <a:r>
              <a:rPr lang="fr-FR" sz="2000" i="1" dirty="0" smtClean="0"/>
              <a:t> la répulsion électrique qu’ils exercent les uns sur les autres : ils s’orientent autour de l’atome de façon à être le plus </a:t>
            </a:r>
            <a:r>
              <a:rPr lang="fr-FR" sz="2000" b="1" i="1" dirty="0" smtClean="0"/>
              <a:t>éloigné</a:t>
            </a:r>
            <a:r>
              <a:rPr lang="fr-FR" sz="2000" i="1" dirty="0" smtClean="0"/>
              <a:t> possible les uns des autres (théorie de Gillespie).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Géométrie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Larme 8"/>
          <p:cNvSpPr/>
          <p:nvPr/>
        </p:nvSpPr>
        <p:spPr>
          <a:xfrm rot="5915237">
            <a:off x="3265793" y="3369515"/>
            <a:ext cx="1224136" cy="1224136"/>
          </a:xfrm>
          <a:prstGeom prst="teardrop">
            <a:avLst>
              <a:gd name="adj" fmla="val 154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Larme 9"/>
          <p:cNvSpPr/>
          <p:nvPr/>
        </p:nvSpPr>
        <p:spPr>
          <a:xfrm rot="15684763" flipH="1">
            <a:off x="4803432" y="3384197"/>
            <a:ext cx="1224136" cy="1224136"/>
          </a:xfrm>
          <a:prstGeom prst="teardrop">
            <a:avLst>
              <a:gd name="adj" fmla="val 1547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Larme 10"/>
          <p:cNvSpPr/>
          <p:nvPr/>
        </p:nvSpPr>
        <p:spPr>
          <a:xfrm rot="18617549" flipH="1">
            <a:off x="5378545" y="4354386"/>
            <a:ext cx="1224136" cy="1224136"/>
          </a:xfrm>
          <a:prstGeom prst="teardrop">
            <a:avLst>
              <a:gd name="adj" fmla="val 1547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Larme 1"/>
          <p:cNvSpPr/>
          <p:nvPr/>
        </p:nvSpPr>
        <p:spPr>
          <a:xfrm rot="2982451">
            <a:off x="2711791" y="4329858"/>
            <a:ext cx="1224136" cy="1224136"/>
          </a:xfrm>
          <a:prstGeom prst="teardrop">
            <a:avLst>
              <a:gd name="adj" fmla="val 154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4024851" y="3981583"/>
            <a:ext cx="1197680" cy="324839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36785" y="3951617"/>
            <a:ext cx="210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F0"/>
                </a:solidFill>
              </a:rPr>
              <a:t>Nuage électronique</a:t>
            </a:r>
            <a:endParaRPr lang="fr-FR" i="1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6236" y="3919113"/>
            <a:ext cx="210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Nuage électronique</a:t>
            </a:r>
            <a:endParaRPr lang="fr-FR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1" grpId="0" animBg="1"/>
      <p:bldP spid="2" grpId="0" animBg="1"/>
      <p:bldP spid="4" grpId="0" animBg="1"/>
      <p:bldP spid="5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Géométrie de molécules simples</a:t>
            </a:r>
            <a:endParaRPr lang="fr-FR" sz="2000" b="1" i="1" dirty="0"/>
          </a:p>
          <a:p>
            <a:pPr algn="just"/>
            <a:r>
              <a:rPr lang="fr-FR" sz="2000" i="1" dirty="0" smtClean="0"/>
              <a:t>La forme géométrique d’une molécule dépend du </a:t>
            </a:r>
            <a:r>
              <a:rPr lang="fr-FR" sz="2000" b="1" i="1" dirty="0" smtClean="0"/>
              <a:t>nombre</a:t>
            </a:r>
            <a:r>
              <a:rPr lang="fr-FR" sz="2000" i="1" dirty="0" smtClean="0"/>
              <a:t> et de la </a:t>
            </a:r>
            <a:r>
              <a:rPr lang="fr-FR" sz="2000" b="1" i="1" dirty="0" smtClean="0"/>
              <a:t>nature</a:t>
            </a:r>
            <a:r>
              <a:rPr lang="fr-FR" sz="2000" i="1" dirty="0" smtClean="0"/>
              <a:t> des doublets mis en jeu par les atomes qu’elle contient.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Géométrie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85594"/>
              </p:ext>
            </p:extLst>
          </p:nvPr>
        </p:nvGraphicFramePr>
        <p:xfrm>
          <a:off x="1203673" y="2668276"/>
          <a:ext cx="7770270" cy="265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437962"/>
                <a:gridCol w="1295045"/>
                <a:gridCol w="1295045"/>
                <a:gridCol w="1295045"/>
                <a:gridCol w="1295045"/>
              </a:tblGrid>
              <a:tr h="662474">
                <a:tc>
                  <a:txBody>
                    <a:bodyPr/>
                    <a:lstStyle/>
                    <a:p>
                      <a:pPr algn="ctr"/>
                      <a:endParaRPr lang="fr-FR" sz="1400" b="1" i="1" dirty="0" smtClean="0"/>
                    </a:p>
                    <a:p>
                      <a:pPr algn="ctr"/>
                      <a:r>
                        <a:rPr lang="fr-FR" sz="1400" b="1" i="1" dirty="0" smtClean="0"/>
                        <a:t>Molécule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Représentation de Lewis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Doublets de l’atome central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Répartition des doublets dans l’espace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Modèle spatial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Forme de la molécule</a:t>
                      </a:r>
                      <a:endParaRPr lang="fr-FR" sz="1400" b="1" i="1" dirty="0"/>
                    </a:p>
                  </a:txBody>
                  <a:tcPr/>
                </a:tc>
              </a:tr>
              <a:tr h="1921336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méthane CH</a:t>
                      </a:r>
                      <a:r>
                        <a:rPr lang="fr-FR" baseline="-25000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 liaisons simples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sz="1600" dirty="0" smtClean="0"/>
                        <a:t>molécule tétraédrique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59" y="3818224"/>
            <a:ext cx="1224136" cy="10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32" y="3790136"/>
            <a:ext cx="1162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www.cnes.fr/automne_modules_files/standard/public/p8146_d83eef88bfeb7b55787894fa8ed6904aMethane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7" y="3655312"/>
            <a:ext cx="1228355" cy="12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3818224"/>
            <a:ext cx="1008112" cy="83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812360" y="3857100"/>
            <a:ext cx="1008112" cy="83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Géométrie de molécules simples</a:t>
            </a:r>
            <a:endParaRPr lang="fr-FR" sz="2000" b="1" i="1" dirty="0"/>
          </a:p>
          <a:p>
            <a:pPr algn="just"/>
            <a:r>
              <a:rPr lang="fr-FR" sz="2000" i="1" dirty="0" smtClean="0"/>
              <a:t>La forme géométrique d’une molécule dépend du nombre et de la nature des doublets mis en jeu par les atomes qu’elle contient.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Géométrie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76886"/>
              </p:ext>
            </p:extLst>
          </p:nvPr>
        </p:nvGraphicFramePr>
        <p:xfrm>
          <a:off x="1203673" y="2668276"/>
          <a:ext cx="7770270" cy="265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437962"/>
                <a:gridCol w="1295045"/>
                <a:gridCol w="1295045"/>
                <a:gridCol w="1295045"/>
                <a:gridCol w="1295045"/>
              </a:tblGrid>
              <a:tr h="662474">
                <a:tc>
                  <a:txBody>
                    <a:bodyPr/>
                    <a:lstStyle/>
                    <a:p>
                      <a:pPr algn="ctr"/>
                      <a:endParaRPr lang="fr-FR" sz="1400" b="1" i="1" dirty="0" smtClean="0"/>
                    </a:p>
                    <a:p>
                      <a:pPr algn="ctr"/>
                      <a:r>
                        <a:rPr lang="fr-FR" sz="1400" b="1" i="1" dirty="0" smtClean="0"/>
                        <a:t>Molécule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Représentation de Lewis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Doublets de l’atome central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Répartition des doublets dans l’espace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Modèle spatial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Forme de la molécule</a:t>
                      </a:r>
                      <a:endParaRPr lang="fr-FR" sz="1400" b="1" i="1" dirty="0"/>
                    </a:p>
                  </a:txBody>
                  <a:tcPr/>
                </a:tc>
              </a:tr>
              <a:tr h="1921336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ammoniac NH</a:t>
                      </a:r>
                      <a:r>
                        <a:rPr lang="fr-FR" baseline="-25000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 liaisons simples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 doublet non liant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sz="1600" dirty="0" smtClean="0"/>
                        <a:t>molécule pyramidale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3618672"/>
            <a:ext cx="1008112" cy="1466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82456" y="3938987"/>
            <a:ext cx="1008112" cy="83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://sciencesphy.free.fr/lycee/Seconde/ammonia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8987"/>
            <a:ext cx="12477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27" y="3804927"/>
            <a:ext cx="1200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pload.wikimedia.org/wikipedia/commons/thumb/0/05/Ammonia-3D-balls-A.png/120px-Ammonia-3D-balls-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53274"/>
            <a:ext cx="1143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Géométrie de molécules simples</a:t>
            </a:r>
            <a:endParaRPr lang="fr-FR" sz="2000" b="1" i="1" dirty="0"/>
          </a:p>
          <a:p>
            <a:pPr algn="just"/>
            <a:r>
              <a:rPr lang="fr-FR" sz="2000" i="1" dirty="0" smtClean="0"/>
              <a:t>La forme géométrique d’une molécule dépend du nombre et de la nature des doublets mis en jeu par les atomes qu’elle contient.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Géométrie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04413"/>
              </p:ext>
            </p:extLst>
          </p:nvPr>
        </p:nvGraphicFramePr>
        <p:xfrm>
          <a:off x="1203673" y="2668276"/>
          <a:ext cx="7770270" cy="265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437962"/>
                <a:gridCol w="1295045"/>
                <a:gridCol w="1295045"/>
                <a:gridCol w="1295045"/>
                <a:gridCol w="1295045"/>
              </a:tblGrid>
              <a:tr h="662474">
                <a:tc>
                  <a:txBody>
                    <a:bodyPr/>
                    <a:lstStyle/>
                    <a:p>
                      <a:pPr algn="ctr"/>
                      <a:endParaRPr lang="fr-FR" sz="1400" b="1" i="1" dirty="0" smtClean="0"/>
                    </a:p>
                    <a:p>
                      <a:pPr algn="ctr"/>
                      <a:r>
                        <a:rPr lang="fr-FR" sz="1400" b="1" i="1" dirty="0" smtClean="0"/>
                        <a:t>Molécule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Représentation de Lewis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Doublets de l’atome central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Répartition des doublets dans l’espace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Modèle spatial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Forme de la molécule</a:t>
                      </a:r>
                      <a:endParaRPr lang="fr-FR" sz="1400" b="1" i="1" dirty="0"/>
                    </a:p>
                  </a:txBody>
                  <a:tcPr/>
                </a:tc>
              </a:tr>
              <a:tr h="1921336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eau</a:t>
                      </a:r>
                    </a:p>
                    <a:p>
                      <a:pPr algn="ctr"/>
                      <a:r>
                        <a:rPr lang="fr-FR" dirty="0" smtClean="0"/>
                        <a:t> H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baseline="0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 liaisons simples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 doublets non liants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sz="1600" dirty="0" smtClean="0"/>
                        <a:t>molécule plane coudée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3623187"/>
            <a:ext cx="1008112" cy="1466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41512" y="3973408"/>
            <a:ext cx="1150968" cy="83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://static.intellego.fr/uploads/1/5/15435/media/2nde/eau%20lew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84" y="4135231"/>
            <a:ext cx="1337320" cy="4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37576"/>
            <a:ext cx="1057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s://upload.wikimedia.org/wikipedia/commons/thumb/b/b4/Water-3D-balls.png/220px-Water-3D-bal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37" y="3973408"/>
            <a:ext cx="1252826" cy="8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Géométrie de molécules simples</a:t>
            </a:r>
            <a:endParaRPr lang="fr-FR" sz="2000" b="1" i="1" dirty="0"/>
          </a:p>
          <a:p>
            <a:pPr algn="just"/>
            <a:r>
              <a:rPr lang="fr-FR" sz="2000" i="1" dirty="0" smtClean="0"/>
              <a:t>La forme géométrique d’une molécule dépend du nombre et de la nature des doublets mis en jeu par les atomes qu’elle contient.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Géométrie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02713"/>
              </p:ext>
            </p:extLst>
          </p:nvPr>
        </p:nvGraphicFramePr>
        <p:xfrm>
          <a:off x="1203673" y="2668276"/>
          <a:ext cx="7770270" cy="265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437962"/>
                <a:gridCol w="1295045"/>
                <a:gridCol w="1295045"/>
                <a:gridCol w="1295045"/>
                <a:gridCol w="1295045"/>
              </a:tblGrid>
              <a:tr h="662474">
                <a:tc>
                  <a:txBody>
                    <a:bodyPr/>
                    <a:lstStyle/>
                    <a:p>
                      <a:pPr algn="ctr"/>
                      <a:endParaRPr lang="fr-FR" sz="1400" b="1" i="1" dirty="0" smtClean="0"/>
                    </a:p>
                    <a:p>
                      <a:pPr algn="ctr"/>
                      <a:r>
                        <a:rPr lang="fr-FR" sz="1400" b="1" i="1" dirty="0" smtClean="0"/>
                        <a:t>Molécule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Représentation de Lewis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Doublets de l’atome central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Répartition des doublets dans l’espace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Modèle spatial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dirty="0" smtClean="0"/>
                        <a:t>Forme de la molécule</a:t>
                      </a:r>
                      <a:endParaRPr lang="fr-FR" sz="1400" b="1" i="1" dirty="0"/>
                    </a:p>
                  </a:txBody>
                  <a:tcPr/>
                </a:tc>
              </a:tr>
              <a:tr h="1921336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méthanal</a:t>
                      </a:r>
                    </a:p>
                    <a:p>
                      <a:pPr algn="ctr"/>
                      <a:r>
                        <a:rPr lang="fr-FR" dirty="0" smtClean="0"/>
                        <a:t> CH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baseline="0" dirty="0" smtClean="0"/>
                        <a:t>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 liaison double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 liaisons simples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sz="1600" dirty="0" smtClean="0"/>
                        <a:t>molécule plane triangulaire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3573016"/>
            <a:ext cx="100811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850459" y="3953007"/>
            <a:ext cx="1013546" cy="83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://www.chimix.net/an13/kine13/image/mi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92" y="3981644"/>
            <a:ext cx="1283106" cy="80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upload.wikimedia.org/wikipedia/commons/7/76/Formaldehyde-3D-balls-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79" y="3743308"/>
            <a:ext cx="1164453" cy="12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930904"/>
            <a:ext cx="1008112" cy="99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Notion d’isomérie</a:t>
            </a:r>
            <a:endParaRPr lang="fr-FR" sz="2000" b="1" i="1" dirty="0"/>
          </a:p>
          <a:p>
            <a:pPr algn="just"/>
            <a:r>
              <a:rPr lang="fr-FR" sz="2000" i="1" dirty="0"/>
              <a:t>O</a:t>
            </a:r>
            <a:r>
              <a:rPr lang="fr-FR" sz="2000" i="1" dirty="0" smtClean="0"/>
              <a:t>n </a:t>
            </a:r>
            <a:r>
              <a:rPr lang="fr-FR" sz="2000" i="1" dirty="0"/>
              <a:t>parle d'isomérie lorsque deux </a:t>
            </a:r>
            <a:r>
              <a:rPr lang="fr-FR" sz="2000" i="1" dirty="0" smtClean="0"/>
              <a:t>molécules</a:t>
            </a:r>
            <a:r>
              <a:rPr lang="fr-FR" sz="2000" i="1" dirty="0"/>
              <a:t> possèdent la </a:t>
            </a:r>
            <a:r>
              <a:rPr lang="fr-FR" sz="2000" i="1" dirty="0" smtClean="0"/>
              <a:t>même formule </a:t>
            </a:r>
            <a:r>
              <a:rPr lang="fr-FR" sz="2000" b="1" i="1" dirty="0" smtClean="0"/>
              <a:t>brute</a:t>
            </a:r>
            <a:r>
              <a:rPr lang="fr-FR" sz="2000" i="1" dirty="0" smtClean="0"/>
              <a:t> mais </a:t>
            </a:r>
            <a:r>
              <a:rPr lang="fr-FR" sz="2000" i="1" dirty="0"/>
              <a:t>ont </a:t>
            </a:r>
            <a:r>
              <a:rPr lang="fr-FR" sz="2000" i="1" dirty="0" smtClean="0"/>
              <a:t>des</a:t>
            </a:r>
            <a:r>
              <a:rPr lang="fr-FR" sz="2000" i="1" dirty="0"/>
              <a:t> </a:t>
            </a:r>
            <a:r>
              <a:rPr lang="fr-FR" sz="2000" i="1" dirty="0" smtClean="0"/>
              <a:t>formules développées </a:t>
            </a:r>
            <a:r>
              <a:rPr lang="fr-FR" sz="2000" b="1" i="1" dirty="0" smtClean="0"/>
              <a:t>différentes</a:t>
            </a:r>
            <a:r>
              <a:rPr lang="fr-FR" sz="2000" i="1" dirty="0"/>
              <a:t>. Ces molécules, appelées isomères, ont des propriétés physiques, chimiques et biologiques </a:t>
            </a:r>
            <a:r>
              <a:rPr lang="fr-FR" sz="2000" b="1" i="1" dirty="0"/>
              <a:t>différentes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Trouver les 2 isomères correspondant à la formule C</a:t>
            </a:r>
            <a:r>
              <a:rPr lang="fr-FR" sz="2000" i="1" baseline="-25000" dirty="0" smtClean="0"/>
              <a:t>4</a:t>
            </a:r>
            <a:r>
              <a:rPr lang="fr-FR" sz="2000" i="1" dirty="0" smtClean="0"/>
              <a:t>H</a:t>
            </a:r>
            <a:r>
              <a:rPr lang="fr-FR" sz="2000" i="1" baseline="-25000" dirty="0" smtClean="0"/>
              <a:t>10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Stéréoisomérie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6" name="Picture 2" descr="http://www.lyc-diderot.ac-aix-marseille.fr/eleves/cours/bts-tp-bat/imag_orga/la_chi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49" y="3789040"/>
            <a:ext cx="6031915" cy="12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Notion de </a:t>
            </a:r>
            <a:r>
              <a:rPr lang="fr-FR" sz="2000" b="1" i="1" dirty="0" err="1" smtClean="0"/>
              <a:t>stéréoisomérie</a:t>
            </a:r>
            <a:endParaRPr lang="fr-FR" sz="2000" b="1" i="1" dirty="0"/>
          </a:p>
          <a:p>
            <a:pPr algn="just"/>
            <a:r>
              <a:rPr lang="fr-FR" sz="2000" i="1" dirty="0"/>
              <a:t>La </a:t>
            </a:r>
            <a:r>
              <a:rPr lang="fr-FR" sz="2000" i="1" dirty="0" err="1" smtClean="0"/>
              <a:t>stéréoisomérie</a:t>
            </a:r>
            <a:r>
              <a:rPr lang="fr-FR" sz="2000" i="1" dirty="0" smtClean="0"/>
              <a:t> ou isomérie stérique </a:t>
            </a:r>
            <a:r>
              <a:rPr lang="fr-FR" sz="2000" i="1" dirty="0"/>
              <a:t>désigne les isomères de disposition dans l'</a:t>
            </a:r>
            <a:r>
              <a:rPr lang="fr-FR" sz="2000" b="1" i="1" dirty="0"/>
              <a:t>espace</a:t>
            </a:r>
            <a:r>
              <a:rPr lang="fr-FR" sz="2000" i="1" dirty="0"/>
              <a:t>, c'est-à-dire les molécules de constitution identique mais dont l'organisation spatiale des atomes est </a:t>
            </a:r>
            <a:r>
              <a:rPr lang="fr-FR" sz="2000" b="1" i="1" dirty="0"/>
              <a:t>différente</a:t>
            </a:r>
            <a:r>
              <a:rPr lang="fr-FR" sz="2000" i="1" dirty="0"/>
              <a:t>.</a:t>
            </a:r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Stéréoisomérie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10" y="2660104"/>
            <a:ext cx="5142396" cy="36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5368" y="4483227"/>
            <a:ext cx="4068960" cy="194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17610" y="3393059"/>
            <a:ext cx="5294750" cy="194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Stéréoisomérie</a:t>
            </a:r>
            <a:r>
              <a:rPr lang="fr-FR" sz="2000" b="1" i="1" dirty="0" smtClean="0"/>
              <a:t> Z/E</a:t>
            </a:r>
          </a:p>
          <a:p>
            <a:pPr algn="ctr"/>
            <a:r>
              <a:rPr lang="fr-FR" sz="2000" i="1" dirty="0" smtClean="0"/>
              <a:t>Reconnaissance</a:t>
            </a:r>
            <a:endParaRPr lang="fr-FR" sz="2000" i="1" dirty="0"/>
          </a:p>
          <a:p>
            <a:pPr algn="just"/>
            <a:r>
              <a:rPr lang="fr-FR" sz="2000" i="1" dirty="0" smtClean="0"/>
              <a:t>Pour qu’une </a:t>
            </a:r>
            <a:r>
              <a:rPr lang="fr-FR" sz="2000" i="1" dirty="0" err="1" smtClean="0"/>
              <a:t>stéréoisomérie</a:t>
            </a:r>
            <a:r>
              <a:rPr lang="fr-FR" sz="2000" i="1" dirty="0" smtClean="0"/>
              <a:t> Z/E existe, il est nécessaire que 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la molécule possède une double liaison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chaque atome engagé dans la double liaison soit lié à deux groupes d’atomes différents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Stéréoisomérie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6" name="Picture 4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06" y="3489628"/>
            <a:ext cx="2018050" cy="18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plasticsknowledge.com/wp-content/uploads/2010/04/Vinyl-chloride-formu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30" y="3489628"/>
            <a:ext cx="2113591" cy="18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en.academic.ru/pictures/enwiki/67/Cis-1,2-dichloroethe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88" y="3489628"/>
            <a:ext cx="2343549" cy="17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22740" y="5517232"/>
            <a:ext cx="248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Pas de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stéréoisomérie</a:t>
            </a:r>
            <a:r>
              <a:rPr lang="fr-FR" sz="1600" b="1" i="1" dirty="0" smtClean="0">
                <a:solidFill>
                  <a:srgbClr val="FF0000"/>
                </a:solidFill>
              </a:rPr>
              <a:t> Z/E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49428" y="5520768"/>
            <a:ext cx="248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Pas de </a:t>
            </a:r>
            <a:r>
              <a:rPr lang="fr-FR" sz="1600" b="1" i="1" dirty="0" err="1" smtClean="0">
                <a:solidFill>
                  <a:srgbClr val="FF0000"/>
                </a:solidFill>
              </a:rPr>
              <a:t>stéréoisomérie</a:t>
            </a:r>
            <a:r>
              <a:rPr lang="fr-FR" sz="1600" b="1" i="1" dirty="0" smtClean="0">
                <a:solidFill>
                  <a:srgbClr val="FF0000"/>
                </a:solidFill>
              </a:rPr>
              <a:t> Z/E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9629" y="5499284"/>
            <a:ext cx="202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>
                <a:solidFill>
                  <a:srgbClr val="00B050"/>
                </a:solidFill>
              </a:rPr>
              <a:t>S</a:t>
            </a:r>
            <a:r>
              <a:rPr lang="fr-FR" sz="1600" b="1" i="1" dirty="0" err="1" smtClean="0">
                <a:solidFill>
                  <a:srgbClr val="00B050"/>
                </a:solidFill>
              </a:rPr>
              <a:t>téréoisomérie</a:t>
            </a:r>
            <a:r>
              <a:rPr lang="fr-FR" sz="1600" b="1" i="1" dirty="0" smtClean="0">
                <a:solidFill>
                  <a:srgbClr val="00B050"/>
                </a:solidFill>
              </a:rPr>
              <a:t> Z/E</a:t>
            </a:r>
            <a:endParaRPr lang="fr-FR" sz="1600" b="1" i="1" dirty="0">
              <a:solidFill>
                <a:srgbClr val="00B050"/>
              </a:solidFill>
            </a:endParaRPr>
          </a:p>
        </p:txBody>
      </p:sp>
      <p:pic>
        <p:nvPicPr>
          <p:cNvPr id="12" name="Picture 16" descr="http://iconito.alpi40.fr/googlemaps/img/vali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44" y="3792796"/>
            <a:ext cx="1269475" cy="12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roix 12"/>
          <p:cNvSpPr/>
          <p:nvPr/>
        </p:nvSpPr>
        <p:spPr>
          <a:xfrm rot="2628407">
            <a:off x="4239060" y="3778754"/>
            <a:ext cx="1296144" cy="136118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roix 13"/>
          <p:cNvSpPr/>
          <p:nvPr/>
        </p:nvSpPr>
        <p:spPr>
          <a:xfrm rot="2628407">
            <a:off x="1660102" y="3776253"/>
            <a:ext cx="1296144" cy="1361183"/>
          </a:xfrm>
          <a:prstGeom prst="plus">
            <a:avLst>
              <a:gd name="adj" fmla="val 40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10" grpId="0"/>
      <p:bldP spid="11" grpId="0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Stéréoisomérie</a:t>
            </a:r>
            <a:r>
              <a:rPr lang="fr-FR" sz="2000" b="1" i="1" dirty="0" smtClean="0"/>
              <a:t> Z/E</a:t>
            </a:r>
          </a:p>
          <a:p>
            <a:pPr algn="ctr"/>
            <a:r>
              <a:rPr lang="fr-FR" sz="2000" i="1" dirty="0" smtClean="0"/>
              <a:t>Distinction Z/E</a:t>
            </a:r>
          </a:p>
          <a:p>
            <a:pPr algn="just"/>
            <a:r>
              <a:rPr lang="fr-FR" sz="2000" i="1" dirty="0" smtClean="0"/>
              <a:t>Pour une molécule du type R-CH=CH-R’, l’isomère est dénommé 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Z si R et R’ sont disposés du même côté de la double liaison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E si R et R’ sont disposés de part et d’autre de la double liaison.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Stéréoisomérie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68" y="3429000"/>
            <a:ext cx="611587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123728" y="342900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139952" y="342900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59832" y="5085184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0000"/>
                </a:solidFill>
              </a:rPr>
              <a:t>Z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452320" y="454210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444208" y="5079753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7715" y="5461822"/>
            <a:ext cx="3712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 smtClean="0"/>
              <a:t>Remarque</a:t>
            </a:r>
            <a:r>
              <a:rPr lang="fr-FR" sz="2000" i="1" dirty="0" smtClean="0"/>
              <a:t>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i="1" dirty="0" smtClean="0"/>
              <a:t>Z </a:t>
            </a:r>
            <a:r>
              <a:rPr lang="fr-FR" sz="2000" i="1" dirty="0" smtClean="0"/>
              <a:t>: </a:t>
            </a:r>
            <a:r>
              <a:rPr lang="fr-FR" sz="2000" b="1" i="1" dirty="0" err="1" smtClean="0"/>
              <a:t>Z</a:t>
            </a:r>
            <a:r>
              <a:rPr lang="fr-FR" sz="2000" i="1" dirty="0" err="1" smtClean="0"/>
              <a:t>usammen</a:t>
            </a:r>
            <a:r>
              <a:rPr lang="fr-FR" sz="2000" i="1" dirty="0" smtClean="0"/>
              <a:t> (« ensemble 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i="1" dirty="0" smtClean="0"/>
              <a:t>E</a:t>
            </a:r>
            <a:r>
              <a:rPr lang="fr-FR" sz="2000" i="1" dirty="0" smtClean="0"/>
              <a:t> : </a:t>
            </a:r>
            <a:r>
              <a:rPr lang="fr-FR" sz="2000" b="1" i="1" dirty="0" err="1" smtClean="0"/>
              <a:t>E</a:t>
            </a:r>
            <a:r>
              <a:rPr lang="fr-FR" sz="2000" i="1" dirty="0" err="1" smtClean="0"/>
              <a:t>ntgegen</a:t>
            </a:r>
            <a:r>
              <a:rPr lang="fr-FR" sz="2000" i="1" dirty="0" smtClean="0"/>
              <a:t> (« à l’opposé »)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4464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11" grpId="0" animBg="1"/>
      <p:bldP spid="3" grpId="0"/>
      <p:bldP spid="13" grpId="0" animBg="1"/>
      <p:bldP spid="14" grpId="0" animBg="1"/>
      <p:bldP spid="15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Stéréoisomérie</a:t>
            </a:r>
            <a:r>
              <a:rPr lang="fr-FR" sz="2000" b="1" i="1" dirty="0" smtClean="0"/>
              <a:t> Z/E</a:t>
            </a:r>
          </a:p>
          <a:p>
            <a:pPr algn="ctr"/>
            <a:r>
              <a:rPr lang="fr-FR" sz="2000" i="1" dirty="0" smtClean="0"/>
              <a:t>Exemple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Ecrire les 2 </a:t>
            </a:r>
            <a:r>
              <a:rPr lang="fr-FR" sz="2000" i="1" dirty="0" err="1" smtClean="0"/>
              <a:t>stéréoisomères</a:t>
            </a:r>
            <a:r>
              <a:rPr lang="fr-FR" sz="2000" i="1" dirty="0" smtClean="0"/>
              <a:t> de la molécule de formule :</a:t>
            </a:r>
          </a:p>
          <a:p>
            <a:pPr algn="ctr"/>
            <a:r>
              <a:rPr lang="fr-FR" sz="2000" i="1" dirty="0" smtClean="0"/>
              <a:t>CH3-CH=CH-CH3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Identifier le </a:t>
            </a:r>
            <a:r>
              <a:rPr lang="fr-FR" sz="2000" i="1" dirty="0" err="1" smtClean="0"/>
              <a:t>stéréoisomère</a:t>
            </a:r>
            <a:r>
              <a:rPr lang="fr-FR" sz="2000" i="1" dirty="0" smtClean="0"/>
              <a:t> Z et E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Stéréoisomérie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14" y="3501008"/>
            <a:ext cx="58723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156514" y="342900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07904" y="350100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059832" y="5085184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0000"/>
                </a:solidFill>
              </a:rPr>
              <a:t>Z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092702" y="3455873"/>
            <a:ext cx="91945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236802" y="431294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276790" y="5023879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125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de l’atome – Les constituants</a:t>
            </a:r>
          </a:p>
          <a:p>
            <a:pPr algn="just"/>
            <a:r>
              <a:rPr lang="fr-FR" sz="2000" i="1" dirty="0" smtClean="0"/>
              <a:t>Un </a:t>
            </a:r>
            <a:r>
              <a:rPr lang="fr-FR" sz="2000" i="1" dirty="0"/>
              <a:t>atome est une entité électriquement neutre, constituée d’un </a:t>
            </a:r>
            <a:r>
              <a:rPr lang="fr-FR" sz="2000" b="1" i="1" dirty="0" smtClean="0"/>
              <a:t>noyau </a:t>
            </a:r>
            <a:r>
              <a:rPr lang="fr-FR" sz="2000" i="1" dirty="0" smtClean="0"/>
              <a:t>constitué de </a:t>
            </a:r>
            <a:r>
              <a:rPr lang="fr-FR" sz="2000" b="1" i="1" dirty="0" smtClean="0"/>
              <a:t>nucléons</a:t>
            </a:r>
            <a:r>
              <a:rPr lang="fr-FR" sz="2000" i="1" dirty="0" smtClean="0"/>
              <a:t> (</a:t>
            </a:r>
            <a:r>
              <a:rPr lang="fr-FR" sz="2000" b="1" i="1" dirty="0" smtClean="0"/>
              <a:t>neutrons</a:t>
            </a:r>
            <a:r>
              <a:rPr lang="fr-FR" sz="2000" i="1" dirty="0" smtClean="0"/>
              <a:t> + </a:t>
            </a:r>
            <a:r>
              <a:rPr lang="fr-FR" sz="2000" b="1" i="1" dirty="0" smtClean="0"/>
              <a:t>protons</a:t>
            </a:r>
            <a:r>
              <a:rPr lang="fr-FR" sz="2000" i="1" dirty="0" smtClean="0"/>
              <a:t> </a:t>
            </a:r>
            <a:r>
              <a:rPr lang="fr-FR" sz="2000" b="1" i="1" dirty="0" smtClean="0"/>
              <a:t>chargés positivement</a:t>
            </a:r>
            <a:r>
              <a:rPr lang="fr-FR" sz="2000" i="1" dirty="0" smtClean="0"/>
              <a:t>) </a:t>
            </a:r>
            <a:r>
              <a:rPr lang="fr-FR" sz="2000" i="1" dirty="0"/>
              <a:t>et d’</a:t>
            </a:r>
            <a:r>
              <a:rPr lang="fr-FR" sz="2000" b="1" i="1" dirty="0"/>
              <a:t>électrons chargés négativement</a:t>
            </a:r>
            <a:r>
              <a:rPr lang="fr-FR" sz="2000" i="1" dirty="0"/>
              <a:t>, en mouvement dans le vide autour du noyau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Picture 2" descr="http://sciencejunior.fr/wp-content/uploads/2009/12/Ato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25" y="3278831"/>
            <a:ext cx="37528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Définition</a:t>
            </a:r>
          </a:p>
          <a:p>
            <a:pPr algn="just"/>
            <a:r>
              <a:rPr lang="fr-FR" sz="2000" i="1" dirty="0" smtClean="0"/>
              <a:t>L’isomérisation photochimique est la transformation d’un isomère </a:t>
            </a:r>
            <a:r>
              <a:rPr lang="fr-FR" sz="2000" b="1" i="1" dirty="0" smtClean="0"/>
              <a:t>Z</a:t>
            </a:r>
            <a:r>
              <a:rPr lang="fr-FR" sz="2000" i="1" dirty="0" smtClean="0"/>
              <a:t> en son isomère </a:t>
            </a:r>
            <a:r>
              <a:rPr lang="fr-FR" sz="2000" b="1" i="1" dirty="0" smtClean="0"/>
              <a:t>E</a:t>
            </a:r>
            <a:r>
              <a:rPr lang="fr-FR" sz="2000" i="1" dirty="0" smtClean="0"/>
              <a:t> ( ou vice versa) sous l’effet d’un rayonnement </a:t>
            </a:r>
            <a:r>
              <a:rPr lang="fr-FR" sz="2000" b="1" i="1" dirty="0" smtClean="0"/>
              <a:t>lumineux</a:t>
            </a:r>
            <a:r>
              <a:rPr lang="fr-FR" sz="2000" i="1" dirty="0" smtClean="0"/>
              <a:t>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Photoisomérisation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15" y="3602016"/>
            <a:ext cx="26193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55" y="353534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oufle.net/dessins/ecl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61" y="2531531"/>
            <a:ext cx="2143255" cy="18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802442" y="4350581"/>
            <a:ext cx="2310674" cy="390273"/>
          </a:xfrm>
          <a:prstGeom prst="rightArrow">
            <a:avLst>
              <a:gd name="adj1" fmla="val 50000"/>
              <a:gd name="adj2" fmla="val 1479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067944" y="2420888"/>
            <a:ext cx="1512168" cy="1929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5" y="1196752"/>
            <a:ext cx="788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Mécanisme de la vision</a:t>
            </a:r>
          </a:p>
          <a:p>
            <a:pPr algn="just"/>
            <a:r>
              <a:rPr lang="fr-FR" sz="2000" i="1" dirty="0" smtClean="0"/>
              <a:t>L’isomérisation photochimique Z/E du 11-rétinal contenu dans les cônes </a:t>
            </a:r>
            <a:r>
              <a:rPr lang="fr-FR" sz="2000" i="1" smtClean="0"/>
              <a:t>et bâtonnets </a:t>
            </a:r>
            <a:r>
              <a:rPr lang="fr-FR" sz="2000" i="1" dirty="0" smtClean="0"/>
              <a:t>de la rétine de l’œil est à l’origine du processus de la vision.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err="1" smtClean="0"/>
              <a:t>Photoisomérisation</a:t>
            </a:r>
            <a:r>
              <a:rPr lang="fr-FR" sz="2400" dirty="0" smtClean="0"/>
              <a:t> Z/E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732826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3767175" y="2768352"/>
            <a:ext cx="2232248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999423" y="3356992"/>
            <a:ext cx="3030479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de l’atome – Symbole </a:t>
            </a:r>
          </a:p>
          <a:p>
            <a:pPr algn="just"/>
            <a:r>
              <a:rPr lang="fr-FR" sz="2000" i="1" dirty="0" smtClean="0"/>
              <a:t>Le noyau est représenté symboliquement par la notation:</a:t>
            </a:r>
          </a:p>
          <a:p>
            <a:pPr algn="just"/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" name="Picture 4" descr="http://membres.multimania.fr/stefg1971/atome/symbo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11" y="2292501"/>
            <a:ext cx="1307909" cy="12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46287" y="3531574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Où: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X correspond au symbole de l’atome considéré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A est le </a:t>
            </a:r>
            <a:r>
              <a:rPr lang="fr-FR" sz="2000" b="1" i="1" dirty="0"/>
              <a:t>nombre de nucléons </a:t>
            </a:r>
            <a:r>
              <a:rPr lang="fr-FR" sz="2000" i="1" dirty="0"/>
              <a:t>(somme du nombre de protons et du nombre de neutrons) aussi appelé </a:t>
            </a:r>
            <a:r>
              <a:rPr lang="fr-FR" sz="2000" b="1" i="1" dirty="0"/>
              <a:t>nombre de masse</a:t>
            </a:r>
            <a:endParaRPr lang="fr-FR" sz="20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Z est le </a:t>
            </a:r>
            <a:r>
              <a:rPr lang="fr-FR" sz="2000" b="1" i="1" dirty="0"/>
              <a:t>numéro atomique </a:t>
            </a:r>
            <a:r>
              <a:rPr lang="fr-FR" sz="2000" i="1" dirty="0"/>
              <a:t>(nombre de protons)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/>
              <a:t>Le nombre de neutrons est noté N: </a:t>
            </a:r>
            <a:r>
              <a:rPr lang="fr-FR" sz="2000" b="1" i="1" dirty="0"/>
              <a:t>N = A </a:t>
            </a:r>
            <a:r>
              <a:rPr lang="fr-FR" sz="2000" b="1" i="1" dirty="0" smtClean="0"/>
              <a:t>– Z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47716" y="5470566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smtClean="0"/>
              <a:t>L’atome étant électriquement neutre, le nombre d’électrons est le </a:t>
            </a:r>
            <a:r>
              <a:rPr lang="fr-FR" sz="2000" b="1" i="1" dirty="0" smtClean="0"/>
              <a:t>même</a:t>
            </a:r>
            <a:r>
              <a:rPr lang="fr-FR" sz="2000" i="1" dirty="0" smtClean="0"/>
              <a:t> que celui de protons soit </a:t>
            </a:r>
            <a:r>
              <a:rPr lang="fr-FR" sz="2000" b="1" i="1" dirty="0" smtClean="0"/>
              <a:t>Z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9206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de l’atome - Exercice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/>
              <a:t>Donner le nombre de protons, de neutrons et d’électrons de l’atome </a:t>
            </a:r>
            <a:r>
              <a:rPr lang="fr-FR" sz="2000" i="1" dirty="0" smtClean="0"/>
              <a:t>d’aluminium :</a:t>
            </a:r>
            <a:endParaRPr lang="fr-FR" sz="20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27725" y="2796574"/>
            <a:ext cx="73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Al</a:t>
            </a:r>
            <a:endParaRPr lang="fr-FR" sz="4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31100" y="3165723"/>
            <a:ext cx="45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13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566093" y="2796574"/>
            <a:ext cx="5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27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147716" y="3789040"/>
            <a:ext cx="8720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>
                <a:solidFill>
                  <a:srgbClr val="FF0000"/>
                </a:solidFill>
              </a:rPr>
              <a:t>L’atome d’aluminium possède: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FF0000"/>
                </a:solidFill>
              </a:rPr>
              <a:t>13</a:t>
            </a:r>
            <a:r>
              <a:rPr lang="fr-FR" sz="2000" i="1" dirty="0" smtClean="0">
                <a:solidFill>
                  <a:srgbClr val="FF0000"/>
                </a:solidFill>
              </a:rPr>
              <a:t> protons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FF0000"/>
                </a:solidFill>
              </a:rPr>
              <a:t>13</a:t>
            </a:r>
            <a:r>
              <a:rPr lang="fr-FR" sz="2000" i="1" dirty="0" smtClean="0">
                <a:solidFill>
                  <a:srgbClr val="FF0000"/>
                </a:solidFill>
              </a:rPr>
              <a:t> électrons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FF0000"/>
                </a:solidFill>
              </a:rPr>
              <a:t>14</a:t>
            </a:r>
            <a:r>
              <a:rPr lang="fr-FR" sz="2000" i="1" dirty="0" smtClean="0">
                <a:solidFill>
                  <a:srgbClr val="FF0000"/>
                </a:solidFill>
              </a:rPr>
              <a:t> neutrons (27 – 13)</a:t>
            </a:r>
          </a:p>
        </p:txBody>
      </p:sp>
      <p:pic>
        <p:nvPicPr>
          <p:cNvPr id="14" name="Picture 4" descr="http://membres.multimania.fr/stefg1971/poin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5959462"/>
            <a:ext cx="745729" cy="7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électronique – Les couches électroniques</a:t>
            </a:r>
          </a:p>
          <a:p>
            <a:pPr algn="just"/>
            <a:endParaRPr lang="fr-FR" sz="2000" i="1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2883" y="1874496"/>
            <a:ext cx="8031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/>
              <a:t>Les électrons d’un atome se répartissent dans des </a:t>
            </a:r>
            <a:r>
              <a:rPr lang="fr-FR" sz="2000" b="1" i="1" dirty="0" smtClean="0"/>
              <a:t>couches électroniques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/>
              <a:t>Chaque couche électronique est repérée par une lettre </a:t>
            </a:r>
            <a:r>
              <a:rPr lang="fr-FR" sz="2000" b="1" i="1" dirty="0" smtClean="0"/>
              <a:t>K</a:t>
            </a:r>
            <a:r>
              <a:rPr lang="fr-FR" sz="2000" i="1" dirty="0" smtClean="0"/>
              <a:t>, </a:t>
            </a:r>
            <a:r>
              <a:rPr lang="fr-FR" sz="2000" b="1" i="1" dirty="0" smtClean="0"/>
              <a:t>L</a:t>
            </a:r>
            <a:r>
              <a:rPr lang="fr-FR" sz="2000" i="1" dirty="0" smtClean="0"/>
              <a:t>, </a:t>
            </a:r>
            <a:r>
              <a:rPr lang="fr-FR" sz="2000" b="1" i="1" dirty="0" smtClean="0"/>
              <a:t>M</a:t>
            </a:r>
            <a:r>
              <a:rPr lang="fr-FR" sz="2000" i="1" dirty="0" smtClean="0"/>
              <a:t> … au fur et à mesure que la couche est plus </a:t>
            </a:r>
            <a:r>
              <a:rPr lang="fr-FR" sz="2000" b="1" i="1" dirty="0" smtClean="0"/>
              <a:t>éloignée</a:t>
            </a:r>
            <a:r>
              <a:rPr lang="fr-FR" sz="2000" i="1" dirty="0" smtClean="0"/>
              <a:t> du noyau.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/>
              <a:t>Ces couches ne peuvent contenir qu’un nombre </a:t>
            </a:r>
            <a:r>
              <a:rPr lang="fr-FR" sz="2000" b="1" i="1" dirty="0" smtClean="0"/>
              <a:t>limité</a:t>
            </a:r>
            <a:r>
              <a:rPr lang="fr-FR" sz="2000" i="1" dirty="0" smtClean="0"/>
              <a:t> d’électrons: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/>
              <a:t> </a:t>
            </a:r>
            <a:r>
              <a:rPr lang="fr-FR" sz="2000" b="1" i="1" dirty="0" smtClean="0"/>
              <a:t>2 électrons </a:t>
            </a:r>
            <a:r>
              <a:rPr lang="fr-FR" sz="2000" i="1" dirty="0" smtClean="0"/>
              <a:t>pour la couche </a:t>
            </a:r>
            <a:r>
              <a:rPr lang="fr-FR" sz="2000" b="1" i="1" dirty="0" smtClean="0"/>
              <a:t>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/>
              <a:t> </a:t>
            </a:r>
            <a:r>
              <a:rPr lang="fr-FR" sz="2000" b="1" i="1" dirty="0" smtClean="0"/>
              <a:t>8 </a:t>
            </a:r>
            <a:r>
              <a:rPr lang="fr-FR" sz="2000" b="1" i="1" dirty="0"/>
              <a:t>électrons </a:t>
            </a:r>
            <a:r>
              <a:rPr lang="fr-FR" sz="2000" i="1" dirty="0"/>
              <a:t>pour la couche </a:t>
            </a:r>
            <a:r>
              <a:rPr lang="fr-FR" sz="2000" b="1" i="1" dirty="0" smtClean="0"/>
              <a:t>L</a:t>
            </a:r>
            <a:endParaRPr lang="fr-FR" sz="20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i="1" dirty="0"/>
              <a:t> </a:t>
            </a:r>
            <a:r>
              <a:rPr lang="fr-FR" sz="2000" b="1" i="1" dirty="0" smtClean="0"/>
              <a:t>18 </a:t>
            </a:r>
            <a:r>
              <a:rPr lang="fr-FR" sz="2000" b="1" i="1" dirty="0"/>
              <a:t>électrons </a:t>
            </a:r>
            <a:r>
              <a:rPr lang="fr-FR" sz="2000" i="1" dirty="0"/>
              <a:t>pour la couche </a:t>
            </a:r>
            <a:r>
              <a:rPr lang="fr-FR" sz="2000" b="1" i="1" dirty="0" smtClean="0"/>
              <a:t>M</a:t>
            </a:r>
            <a:endParaRPr lang="fr-FR" sz="2000" b="1" i="1" dirty="0"/>
          </a:p>
        </p:txBody>
      </p:sp>
      <p:pic>
        <p:nvPicPr>
          <p:cNvPr id="15" name="Picture 4" descr="http://upload.wikimedia.org/wikipedia/commons/thumb/2/2c/Atome_bohr_couches_electroniques_KLM.svg/250px-Atome_bohr_couches_electroniques_KL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17" y="4202009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électronique – Remplissage des couches électroniques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0819" y="1910785"/>
            <a:ext cx="7989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L</a:t>
            </a:r>
            <a:r>
              <a:rPr lang="fr-FR" sz="2000" i="1" dirty="0" smtClean="0"/>
              <a:t>es </a:t>
            </a:r>
            <a:r>
              <a:rPr lang="fr-FR" sz="2000" i="1" dirty="0"/>
              <a:t>règles ne sont simples que pour les éléments dont le numéro atomique Z n’excède pas </a:t>
            </a:r>
            <a:r>
              <a:rPr lang="fr-FR" sz="2000" b="1" i="1" dirty="0"/>
              <a:t>18</a:t>
            </a:r>
            <a:r>
              <a:rPr lang="fr-FR" sz="2000" i="1" dirty="0"/>
              <a:t> 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L’ordre </a:t>
            </a:r>
            <a:r>
              <a:rPr lang="fr-FR" sz="2000" i="1" dirty="0"/>
              <a:t>de remplissage des couches est la couche </a:t>
            </a:r>
            <a:r>
              <a:rPr lang="fr-FR" sz="2000" b="1" i="1" dirty="0"/>
              <a:t>K</a:t>
            </a:r>
            <a:r>
              <a:rPr lang="fr-FR" sz="2000" i="1" dirty="0"/>
              <a:t>, puis </a:t>
            </a:r>
            <a:r>
              <a:rPr lang="fr-FR" sz="2000" i="1" dirty="0" smtClean="0"/>
              <a:t>la couche </a:t>
            </a:r>
            <a:r>
              <a:rPr lang="fr-FR" sz="2000" b="1" i="1" dirty="0" smtClean="0"/>
              <a:t>L</a:t>
            </a:r>
            <a:r>
              <a:rPr lang="fr-FR" sz="2000" i="1" dirty="0"/>
              <a:t>, </a:t>
            </a:r>
            <a:r>
              <a:rPr lang="fr-FR" sz="2000" i="1" dirty="0" smtClean="0"/>
              <a:t>puis la couche </a:t>
            </a:r>
            <a:r>
              <a:rPr lang="fr-FR" sz="2000" b="1" i="1" dirty="0" smtClean="0"/>
              <a:t>M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/>
              <a:t>Un </a:t>
            </a:r>
            <a:r>
              <a:rPr lang="fr-FR" sz="2000" i="1" dirty="0"/>
              <a:t>électron ne peut être placé dans une couche que si les couches précédentes sont </a:t>
            </a:r>
            <a:r>
              <a:rPr lang="fr-FR" sz="2000" b="1" i="1" dirty="0"/>
              <a:t>saturées</a:t>
            </a:r>
            <a:r>
              <a:rPr lang="fr-FR" sz="2000" i="1" dirty="0"/>
              <a:t>. 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861713410"/>
              </p:ext>
            </p:extLst>
          </p:nvPr>
        </p:nvGraphicFramePr>
        <p:xfrm>
          <a:off x="3671900" y="3499220"/>
          <a:ext cx="4689635" cy="317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llipse 11"/>
          <p:cNvSpPr/>
          <p:nvPr/>
        </p:nvSpPr>
        <p:spPr>
          <a:xfrm>
            <a:off x="5127718" y="505819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127718" y="554903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127718" y="4579340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580111" y="4748560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849895" y="521059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679205" y="571825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158067" y="604181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680012" y="587259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409982" y="5292733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590002" y="4829129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115537" y="416333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636835" y="4240900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029915" y="4554828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275006" y="4960718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310681" y="5461953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406097" y="5210592"/>
            <a:ext cx="180020" cy="338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648507" y="5210592"/>
            <a:ext cx="1582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électron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5504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1" grpId="0">
        <p:bldAsOne/>
      </p:bldGraphic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électronique – Couche externe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56033" y="1904638"/>
            <a:ext cx="8187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La répartition des électrons se nomme la</a:t>
            </a:r>
            <a:r>
              <a:rPr lang="fr-FR" sz="2000" b="1" i="1" dirty="0" smtClean="0"/>
              <a:t> structure électronique de l’atome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i="1" dirty="0" smtClean="0"/>
              <a:t>La dernière couche de la structure électronique contenant des électrons est appelée </a:t>
            </a:r>
            <a:r>
              <a:rPr lang="fr-FR" sz="2000" b="1" i="1" dirty="0" smtClean="0"/>
              <a:t>couche externe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92411"/>
            <a:ext cx="2160240" cy="222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2927641" y="5734200"/>
            <a:ext cx="3312368" cy="70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Structure électronique de l’atome de chlore</a:t>
            </a:r>
            <a:endParaRPr lang="fr-FR" sz="2000" b="1" i="1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436096" y="3782379"/>
            <a:ext cx="720080" cy="384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156176" y="3574626"/>
            <a:ext cx="216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Couche externe 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33885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0" grpId="0" build="p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://www.sansgluten.fr/blog/wp-content/uploads/2008/11/couleur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8549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47716" y="1196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Rappels</a:t>
            </a:r>
          </a:p>
          <a:p>
            <a:pPr algn="ctr"/>
            <a:r>
              <a:rPr lang="fr-FR" sz="2000" i="1" dirty="0" smtClean="0"/>
              <a:t>Structure électronique – Exercice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38410" y="33316"/>
            <a:ext cx="72008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Géométrie des molécules et vision</a:t>
            </a:r>
            <a:br>
              <a:rPr lang="fr-FR" sz="3600" dirty="0" smtClean="0"/>
            </a:br>
            <a:r>
              <a:rPr lang="fr-FR" sz="2400" dirty="0" smtClean="0"/>
              <a:t>Formation des molécules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3608" y="1918385"/>
            <a:ext cx="8244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/>
              <a:t>Donner la structure électronique de l’atome d’oxygène qui possède 8 électrons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i="1" dirty="0"/>
              <a:t>D</a:t>
            </a:r>
            <a:r>
              <a:rPr lang="fr-FR" sz="2000" i="1" dirty="0" smtClean="0"/>
              <a:t>énombrer les électrons de sa couche externe.</a:t>
            </a:r>
          </a:p>
          <a:p>
            <a:endParaRPr lang="fr-FR" sz="2000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Couche K : 2 électrons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Il reste 8 – 2 = 6 électrons à répartir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i="1" dirty="0" smtClean="0">
                <a:solidFill>
                  <a:srgbClr val="FF0000"/>
                </a:solidFill>
              </a:rPr>
              <a:t>Couche L: 6 électrons</a:t>
            </a:r>
            <a:endParaRPr lang="fr-FR" sz="2000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>
                <a:solidFill>
                  <a:srgbClr val="FF0000"/>
                </a:solidFill>
              </a:rPr>
              <a:t>La structure électronique de l’atome d’oxygène est:</a:t>
            </a:r>
          </a:p>
          <a:p>
            <a:pPr algn="ctr"/>
            <a:r>
              <a:rPr lang="fr-FR" sz="2000" b="1" i="1" dirty="0" smtClean="0">
                <a:solidFill>
                  <a:srgbClr val="FF0000"/>
                </a:solidFill>
              </a:rPr>
              <a:t>(K)</a:t>
            </a:r>
            <a:r>
              <a:rPr lang="fr-FR" sz="2000" b="1" i="1" baseline="30000" dirty="0" smtClean="0">
                <a:solidFill>
                  <a:srgbClr val="FF0000"/>
                </a:solidFill>
              </a:rPr>
              <a:t>2</a:t>
            </a:r>
            <a:r>
              <a:rPr lang="fr-FR" sz="2000" b="1" i="1" dirty="0" smtClean="0">
                <a:solidFill>
                  <a:srgbClr val="FF0000"/>
                </a:solidFill>
              </a:rPr>
              <a:t>(L)</a:t>
            </a:r>
            <a:r>
              <a:rPr lang="fr-FR" sz="2000" b="1" i="1" baseline="30000" dirty="0" smtClean="0">
                <a:solidFill>
                  <a:srgbClr val="FF0000"/>
                </a:solidFill>
              </a:rPr>
              <a:t>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i="1" dirty="0" smtClean="0">
                <a:solidFill>
                  <a:srgbClr val="FF0000"/>
                </a:solidFill>
              </a:rPr>
              <a:t>La couche externe est la couche L est contient </a:t>
            </a:r>
            <a:r>
              <a:rPr lang="fr-FR" sz="2000" b="1" i="1" dirty="0" smtClean="0">
                <a:solidFill>
                  <a:srgbClr val="FF0000"/>
                </a:solidFill>
              </a:rPr>
              <a:t>6 électrons</a:t>
            </a:r>
            <a:r>
              <a:rPr lang="fr-FR" sz="2000" i="1" dirty="0" smtClean="0">
                <a:solidFill>
                  <a:srgbClr val="FF0000"/>
                </a:solidFill>
              </a:rPr>
              <a:t>.</a:t>
            </a:r>
            <a:endParaRPr lang="fr-FR" sz="2000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st2s-casteilla.net/spc/images/chimie/atome_oxyg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57" y="5152428"/>
            <a:ext cx="1312781" cy="13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18003</TotalTime>
  <Words>1454</Words>
  <Application>Microsoft Office PowerPoint</Application>
  <PresentationFormat>Affichage à l'écran 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Gill Sans MT</vt:lpstr>
      <vt:lpstr>Verdana</vt:lpstr>
      <vt:lpstr>Wingdings</vt:lpstr>
      <vt:lpstr>Wingdings 2</vt:lpstr>
      <vt:lpstr>Solstice</vt:lpstr>
      <vt:lpstr>Couleurs et images</vt:lpstr>
      <vt:lpstr>Géométrie des molécules et vision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Formation des molécules</vt:lpstr>
      <vt:lpstr>Géométrie des molécules et vision Géométrie des molécules</vt:lpstr>
      <vt:lpstr>Géométrie des molécules et vision Géométrie des molécules</vt:lpstr>
      <vt:lpstr>Géométrie des molécules et vision Géométrie des molécules</vt:lpstr>
      <vt:lpstr>Géométrie des molécules et vision Géométrie des molécules</vt:lpstr>
      <vt:lpstr>Géométrie des molécules et vision Géométrie des molécules</vt:lpstr>
      <vt:lpstr>Géométrie des molécules et vision Stéréoisomérie Z/E</vt:lpstr>
      <vt:lpstr>Géométrie des molécules et vision Stéréoisomérie Z/E</vt:lpstr>
      <vt:lpstr>Géométrie des molécules et vision Stéréoisomérie Z/E</vt:lpstr>
      <vt:lpstr>Géométrie des molécules et vision Stéréoisomérie Z/E</vt:lpstr>
      <vt:lpstr>Géométrie des molécules et vision Stéréoisomérie Z/E</vt:lpstr>
      <vt:lpstr>Géométrie des molécules et vision Photoisomérisation Z/E</vt:lpstr>
      <vt:lpstr>Géométrie des molécules et vision Photoisomérisation Z/E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568</cp:revision>
  <dcterms:created xsi:type="dcterms:W3CDTF">2011-11-26T21:21:18Z</dcterms:created>
  <dcterms:modified xsi:type="dcterms:W3CDTF">2014-01-14T20:07:53Z</dcterms:modified>
</cp:coreProperties>
</file>