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4" r:id="rId18"/>
    <p:sldId id="282" r:id="rId19"/>
    <p:sldId id="285" r:id="rId20"/>
    <p:sldId id="287" r:id="rId21"/>
    <p:sldId id="288" r:id="rId22"/>
    <p:sldId id="289" r:id="rId23"/>
    <p:sldId id="291" r:id="rId24"/>
    <p:sldId id="290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D60093"/>
    <a:srgbClr val="C0C0C0"/>
    <a:srgbClr val="DDDDDD"/>
    <a:srgbClr val="EAEAEA"/>
    <a:srgbClr val="CCECFF"/>
    <a:srgbClr val="CC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4684" autoAdjust="0"/>
  </p:normalViewPr>
  <p:slideViewPr>
    <p:cSldViewPr>
      <p:cViewPr varScale="1">
        <p:scale>
          <a:sx n="48" d="100"/>
          <a:sy n="48" d="100"/>
        </p:scale>
        <p:origin x="110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0891E7-6C82-429E-A5DF-7462AC2AC01F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Spectres-et-composition-chimique-du-Soleil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file:///C:\Users\Fran&#231;ois\Documents\Premi&#232;re%20STL%20CLPI\Cours%20Premi&#232;re%20SPCL\CDD\La%20photosynth&#232;se.avi" TargetMode="External"/><Relationship Id="rId1" Type="http://schemas.microsoft.com/office/2007/relationships/media" Target="file:///C:\Users\Fran&#231;ois\Documents\Premi&#232;re%20STL%20CLPI\Cours%20Premi&#232;re%20SPCL\CDD\La%20photosynth&#232;se.avi" TargetMode="External"/><Relationship Id="rId6" Type="http://schemas.openxmlformats.org/officeDocument/2006/relationships/image" Target="../media/image5.png"/><Relationship Id="rId5" Type="http://schemas.openxmlformats.org/officeDocument/2006/relationships/hyperlink" Target="Le%20photovolta&#239;que.flv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568863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Couleurs et images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Image 4" descr="http://www.sansgluten.fr/blog/wp-content/uploads/2008/11/couleur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485857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niveaux d’énergie de l’atome</a:t>
            </a:r>
          </a:p>
          <a:p>
            <a:pPr algn="just"/>
            <a:r>
              <a:rPr lang="fr-FR" sz="2000" i="1" dirty="0" smtClean="0"/>
              <a:t>Un atome ne peut exister que dans certains états d’énergie bien </a:t>
            </a:r>
            <a:r>
              <a:rPr lang="fr-FR" sz="2000" b="1" i="1" dirty="0" smtClean="0"/>
              <a:t>définis</a:t>
            </a:r>
            <a:r>
              <a:rPr lang="fr-FR" sz="2000" i="1" dirty="0" smtClean="0"/>
              <a:t>, caractérisés par un  </a:t>
            </a:r>
            <a:r>
              <a:rPr lang="fr-FR" sz="2000" b="1" i="1" dirty="0" smtClean="0"/>
              <a:t>niveau d’énergie</a:t>
            </a:r>
            <a:r>
              <a:rPr lang="fr-FR" sz="2000" i="1" dirty="0"/>
              <a:t> </a:t>
            </a:r>
            <a:r>
              <a:rPr lang="fr-FR" sz="2000" i="1" dirty="0" smtClean="0"/>
              <a:t>(Bohr, 1913).</a:t>
            </a:r>
          </a:p>
          <a:p>
            <a:pPr algn="just"/>
            <a:r>
              <a:rPr lang="fr-FR" sz="2000" i="1" dirty="0" smtClean="0"/>
              <a:t>Le </a:t>
            </a:r>
            <a:r>
              <a:rPr lang="fr-FR" sz="2000" b="1" i="1" dirty="0" smtClean="0"/>
              <a:t>diagramme</a:t>
            </a:r>
            <a:r>
              <a:rPr lang="fr-FR" sz="2000" i="1" dirty="0" smtClean="0"/>
              <a:t> de niveaux d’énergie d’un atome représente les niveaux d’énergie possible de cet atome.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784552" y="602571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Diagramme simplifié des niveaux </a:t>
            </a:r>
          </a:p>
          <a:p>
            <a:pPr algn="ctr"/>
            <a:r>
              <a:rPr lang="fr-FR" b="1" i="1" dirty="0" smtClean="0"/>
              <a:t>d’énergie de l’atome de sodium</a:t>
            </a:r>
            <a:endParaRPr lang="fr-FR" b="1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745" y="2860889"/>
            <a:ext cx="40481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83" y="2458900"/>
            <a:ext cx="4514453" cy="3505340"/>
          </a:xfrm>
          <a:prstGeom prst="rect">
            <a:avLst/>
          </a:prstGeom>
        </p:spPr>
      </p:pic>
      <p:pic>
        <p:nvPicPr>
          <p:cNvPr id="6" name="Image 5" descr="http://www.sansgluten.fr/blog/wp-content/uploads/2008/11/couleur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Etat fondamental – Etat excité</a:t>
            </a:r>
          </a:p>
          <a:p>
            <a:pPr algn="just"/>
            <a:r>
              <a:rPr lang="fr-FR" sz="2000" i="1" dirty="0" smtClean="0"/>
              <a:t>Dans son état </a:t>
            </a:r>
            <a:r>
              <a:rPr lang="fr-FR" sz="2000" b="1" i="1" dirty="0" smtClean="0"/>
              <a:t>fondamental,</a:t>
            </a:r>
            <a:r>
              <a:rPr lang="fr-FR" sz="2000" i="1" dirty="0" smtClean="0"/>
              <a:t> l’atome est à son niveau d’énergie le plus </a:t>
            </a:r>
            <a:r>
              <a:rPr lang="fr-FR" sz="2000" b="1" i="1" dirty="0" smtClean="0"/>
              <a:t>bas</a:t>
            </a:r>
            <a:r>
              <a:rPr lang="fr-FR" sz="2000" i="1" dirty="0" smtClean="0"/>
              <a:t>.</a:t>
            </a:r>
          </a:p>
          <a:p>
            <a:pPr algn="just"/>
            <a:r>
              <a:rPr lang="fr-FR" sz="2000" i="1" dirty="0" smtClean="0"/>
              <a:t>Aux autres niveaux, l’atome est dans un état </a:t>
            </a:r>
            <a:r>
              <a:rPr lang="fr-FR" sz="2000" b="1" i="1" dirty="0" smtClean="0"/>
              <a:t>excité</a:t>
            </a:r>
            <a:r>
              <a:rPr lang="fr-FR" sz="2000" i="1" dirty="0" smtClean="0"/>
              <a:t>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535542" y="602571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Diagramme simplifié des niveaux </a:t>
            </a:r>
          </a:p>
          <a:p>
            <a:pPr algn="ctr"/>
            <a:r>
              <a:rPr lang="fr-FR" b="1" i="1" dirty="0" smtClean="0"/>
              <a:t>d’énergie de l’atome de sodium</a:t>
            </a:r>
            <a:endParaRPr lang="fr-FR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6012160" y="545863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70C0"/>
                </a:solidFill>
              </a:rPr>
              <a:t>Etat fondamental</a:t>
            </a:r>
            <a:endParaRPr lang="fr-FR" b="1" i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84168" y="425739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Etats excités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>
            <a:off x="5796136" y="3573016"/>
            <a:ext cx="347918" cy="16561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53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2" grpId="0"/>
      <p:bldP spid="9" grpId="0"/>
      <p:bldP spid="14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51" y="2297548"/>
            <a:ext cx="4048125" cy="3143250"/>
          </a:xfrm>
          <a:prstGeom prst="rect">
            <a:avLst/>
          </a:prstGeom>
        </p:spPr>
      </p:pic>
      <p:pic>
        <p:nvPicPr>
          <p:cNvPr id="6" name="Image 5" descr="http://www.sansgluten.fr/blog/wp-content/uploads/2008/11/couleur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Transition</a:t>
            </a:r>
          </a:p>
          <a:p>
            <a:pPr algn="just"/>
            <a:r>
              <a:rPr lang="fr-FR" sz="2000" i="1" dirty="0" smtClean="0"/>
              <a:t>Un changement de niveau s’appelle une </a:t>
            </a:r>
            <a:r>
              <a:rPr lang="fr-FR" sz="2000" b="1" i="1" dirty="0" smtClean="0"/>
              <a:t>transition</a:t>
            </a:r>
            <a:r>
              <a:rPr lang="fr-FR" sz="2000" i="1" dirty="0"/>
              <a:t> </a:t>
            </a:r>
            <a:r>
              <a:rPr lang="fr-FR" sz="2000" i="1" dirty="0" smtClean="0"/>
              <a:t>; elle est symbolisée par une </a:t>
            </a:r>
            <a:r>
              <a:rPr lang="fr-FR" sz="2000" b="1" i="1" dirty="0" smtClean="0"/>
              <a:t>flèche droite</a:t>
            </a:r>
            <a:r>
              <a:rPr lang="fr-FR" sz="2000" i="1" dirty="0" smtClean="0"/>
              <a:t>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897011" y="537321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Diagramme simplifié des niveaux </a:t>
            </a:r>
          </a:p>
          <a:p>
            <a:pPr algn="ctr"/>
            <a:r>
              <a:rPr lang="fr-FR" b="1" i="1" dirty="0" smtClean="0"/>
              <a:t>d’énergie de l’atome de sodium</a:t>
            </a:r>
            <a:endParaRPr lang="fr-FR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6372200" y="493009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70C0"/>
                </a:solidFill>
              </a:rPr>
              <a:t>Etat fondamental</a:t>
            </a:r>
            <a:endParaRPr lang="fr-FR" b="1" i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76101" y="380815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Etats excités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>
            <a:off x="6156176" y="3284984"/>
            <a:ext cx="347918" cy="141567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455069" y="4124592"/>
            <a:ext cx="0" cy="107114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4199838" y="3579886"/>
            <a:ext cx="0" cy="161585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3923928" y="3579886"/>
            <a:ext cx="0" cy="61639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2" grpId="0"/>
      <p:bldP spid="9" grpId="0"/>
      <p:bldP spid="1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Interaction lumière – matière</a:t>
            </a:r>
          </a:p>
          <a:p>
            <a:pPr algn="ctr"/>
            <a:r>
              <a:rPr lang="fr-FR" sz="2000" i="1" dirty="0" smtClean="0"/>
              <a:t>Introduction</a:t>
            </a:r>
          </a:p>
          <a:p>
            <a:pPr algn="just"/>
            <a:r>
              <a:rPr lang="fr-FR" sz="2000" i="1" dirty="0"/>
              <a:t>Lors d’une transition d’un niveau d’énergie à un autre, il y </a:t>
            </a:r>
            <a:r>
              <a:rPr lang="fr-FR" sz="2000" i="1" dirty="0" smtClean="0"/>
              <a:t>a </a:t>
            </a:r>
            <a:r>
              <a:rPr lang="fr-FR" sz="2000" b="1" i="1" dirty="0" smtClean="0"/>
              <a:t>émission </a:t>
            </a:r>
            <a:r>
              <a:rPr lang="fr-FR" sz="2000" i="1" dirty="0" smtClean="0"/>
              <a:t>ou </a:t>
            </a:r>
            <a:r>
              <a:rPr lang="fr-FR" sz="2000" b="1" i="1" dirty="0" smtClean="0"/>
              <a:t>absorption</a:t>
            </a:r>
            <a:r>
              <a:rPr lang="fr-FR" sz="2000" i="1" dirty="0" smtClean="0"/>
              <a:t> d’un </a:t>
            </a:r>
            <a:r>
              <a:rPr lang="fr-FR" sz="2000" b="1" i="1" dirty="0" smtClean="0"/>
              <a:t>photon</a:t>
            </a:r>
            <a:r>
              <a:rPr lang="fr-FR" sz="2000" i="1" dirty="0" smtClean="0"/>
              <a:t> donc d’énergie lumineuse par </a:t>
            </a:r>
            <a:r>
              <a:rPr lang="fr-FR" sz="2000" b="1" i="1" dirty="0" smtClean="0"/>
              <a:t>quanta </a:t>
            </a:r>
            <a:r>
              <a:rPr lang="fr-FR" sz="2000" i="1" dirty="0" smtClean="0"/>
              <a:t>d’énergie </a:t>
            </a:r>
            <a:r>
              <a:rPr lang="fr-FR" sz="2000" b="1" i="1" dirty="0" smtClean="0">
                <a:latin typeface="Symbol" pitchFamily="18" charset="2"/>
              </a:rPr>
              <a:t>D</a:t>
            </a:r>
            <a:r>
              <a:rPr lang="fr-FR" sz="2000" b="1" i="1" dirty="0" smtClean="0"/>
              <a:t>E</a:t>
            </a:r>
            <a:r>
              <a:rPr lang="fr-FR" sz="2000" i="1" dirty="0" smtClean="0"/>
              <a:t>.  </a:t>
            </a:r>
            <a:endParaRPr lang="fr-FR" sz="20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http://astrocosmosci.files.wordpress.com/2012/07/photon-emission-absor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8742"/>
            <a:ext cx="6264696" cy="35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85974" y="2896406"/>
            <a:ext cx="103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D60093"/>
                </a:solidFill>
              </a:rPr>
              <a:t>Photon</a:t>
            </a:r>
            <a:endParaRPr lang="fr-FR" i="1" dirty="0">
              <a:solidFill>
                <a:srgbClr val="D60093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380312" y="2896406"/>
            <a:ext cx="103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D60093"/>
                </a:solidFill>
              </a:rPr>
              <a:t>Photon</a:t>
            </a:r>
            <a:endParaRPr lang="fr-FR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Interaction lumière – matière</a:t>
            </a:r>
          </a:p>
          <a:p>
            <a:pPr algn="ctr"/>
            <a:r>
              <a:rPr lang="fr-FR" sz="2000" i="1" dirty="0" smtClean="0"/>
              <a:t>Absorption de lumière</a:t>
            </a:r>
          </a:p>
          <a:p>
            <a:pPr algn="just"/>
            <a:r>
              <a:rPr lang="fr-FR" sz="2000" i="1" dirty="0" smtClean="0"/>
              <a:t>Quand l’atome passe d’un niveau d’énergie </a:t>
            </a:r>
            <a:r>
              <a:rPr lang="fr-FR" sz="2000" b="1" i="1" dirty="0" smtClean="0"/>
              <a:t>E</a:t>
            </a:r>
            <a:r>
              <a:rPr lang="fr-FR" sz="2000" b="1" i="1" baseline="-25000" dirty="0"/>
              <a:t>1</a:t>
            </a:r>
            <a:r>
              <a:rPr lang="fr-FR" sz="2000" i="1" dirty="0" smtClean="0"/>
              <a:t> à un niveau d’énergie supérieur </a:t>
            </a:r>
            <a:r>
              <a:rPr lang="fr-FR" sz="2000" b="1" i="1" dirty="0" smtClean="0"/>
              <a:t>E</a:t>
            </a:r>
            <a:r>
              <a:rPr lang="fr-FR" sz="2000" b="1" i="1" baseline="-25000" dirty="0"/>
              <a:t>2</a:t>
            </a:r>
            <a:r>
              <a:rPr lang="fr-FR" sz="2000" i="1" dirty="0" smtClean="0"/>
              <a:t>, il y a absorption d’une radiation lumineuse, un photon d’énergie </a:t>
            </a:r>
            <a:r>
              <a:rPr lang="fr-FR" sz="2000" b="1" i="1" dirty="0" smtClean="0">
                <a:latin typeface="Symbol" pitchFamily="18" charset="2"/>
              </a:rPr>
              <a:t>D</a:t>
            </a:r>
            <a:r>
              <a:rPr lang="fr-FR" sz="2000" b="1" i="1" dirty="0" smtClean="0"/>
              <a:t>E = </a:t>
            </a:r>
            <a:r>
              <a:rPr lang="fr-FR" sz="2000" b="1" i="1" dirty="0" err="1" smtClean="0"/>
              <a:t>h</a:t>
            </a:r>
            <a:r>
              <a:rPr lang="fr-FR" sz="2000" b="1" i="1" dirty="0" err="1" smtClean="0">
                <a:latin typeface="Symbol" pitchFamily="18" charset="2"/>
              </a:rPr>
              <a:t>n</a:t>
            </a:r>
            <a:r>
              <a:rPr lang="fr-FR" sz="2000" i="1" dirty="0" smtClean="0"/>
              <a:t>.</a:t>
            </a:r>
          </a:p>
          <a:p>
            <a:pPr algn="just"/>
            <a:r>
              <a:rPr lang="fr-FR" sz="2000" i="1" dirty="0" smtClean="0"/>
              <a:t>L’atome absorbe un </a:t>
            </a:r>
            <a:r>
              <a:rPr lang="fr-FR" sz="2000" b="1" i="1" dirty="0" smtClean="0"/>
              <a:t>quantum d’énergie </a:t>
            </a:r>
            <a:r>
              <a:rPr lang="fr-FR" sz="2000" i="1" dirty="0" smtClean="0"/>
              <a:t>lumineuse telle que :</a:t>
            </a:r>
          </a:p>
          <a:p>
            <a:pPr algn="ctr"/>
            <a:r>
              <a:rPr lang="fr-FR" sz="2000" b="1" i="1" dirty="0" smtClean="0">
                <a:latin typeface="Symbol" pitchFamily="18" charset="2"/>
              </a:rPr>
              <a:t>D</a:t>
            </a:r>
            <a:r>
              <a:rPr lang="fr-FR" sz="2000" b="1" i="1" dirty="0" smtClean="0"/>
              <a:t>E = </a:t>
            </a:r>
            <a:r>
              <a:rPr lang="fr-FR" sz="2000" b="1" i="1" dirty="0" err="1" smtClean="0"/>
              <a:t>h</a:t>
            </a:r>
            <a:r>
              <a:rPr lang="fr-FR" sz="2000" b="1" i="1" dirty="0" err="1" smtClean="0">
                <a:latin typeface="Symbol" pitchFamily="18" charset="2"/>
              </a:rPr>
              <a:t>n</a:t>
            </a:r>
            <a:r>
              <a:rPr lang="fr-FR" sz="2000" b="1" i="1" dirty="0" smtClean="0"/>
              <a:t> = E</a:t>
            </a:r>
            <a:r>
              <a:rPr lang="fr-FR" sz="2000" b="1" i="1" baseline="-25000" dirty="0"/>
              <a:t>2</a:t>
            </a:r>
            <a:r>
              <a:rPr lang="fr-FR" sz="2000" b="1" i="1" dirty="0" smtClean="0"/>
              <a:t> – E</a:t>
            </a:r>
            <a:r>
              <a:rPr lang="fr-FR" sz="2000" b="1" i="1" baseline="-25000" dirty="0"/>
              <a:t>1</a:t>
            </a:r>
            <a:r>
              <a:rPr lang="fr-FR" sz="2000" b="1" i="1" dirty="0" smtClean="0"/>
              <a:t> &gt; 0 (car E</a:t>
            </a:r>
            <a:r>
              <a:rPr lang="fr-FR" sz="2000" b="1" i="1" baseline="-25000" dirty="0"/>
              <a:t>2</a:t>
            </a:r>
            <a:r>
              <a:rPr lang="fr-FR" sz="2000" b="1" i="1" dirty="0" smtClean="0"/>
              <a:t> &gt; E</a:t>
            </a:r>
            <a:r>
              <a:rPr lang="fr-FR" sz="2000" b="1" i="1" baseline="-25000" dirty="0"/>
              <a:t>1</a:t>
            </a:r>
            <a:r>
              <a:rPr lang="fr-FR" sz="2000" b="1" i="1" dirty="0" smtClean="0"/>
              <a:t>)</a:t>
            </a:r>
            <a:endParaRPr lang="fr-FR" sz="2000" b="1" i="1" dirty="0">
              <a:latin typeface="Symbol" pitchFamily="18" charset="2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12579"/>
            <a:ext cx="2647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88" y="3670091"/>
            <a:ext cx="2767063" cy="253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Interaction lumière – matière</a:t>
            </a:r>
          </a:p>
          <a:p>
            <a:pPr algn="ctr"/>
            <a:r>
              <a:rPr lang="fr-FR" sz="2000" i="1" dirty="0" smtClean="0"/>
              <a:t>Emission de lumière</a:t>
            </a:r>
          </a:p>
          <a:p>
            <a:pPr algn="just"/>
            <a:r>
              <a:rPr lang="fr-FR" sz="2000" i="1" dirty="0" smtClean="0"/>
              <a:t>Quand l’atome passe d’un niveau d’énergie </a:t>
            </a:r>
            <a:r>
              <a:rPr lang="fr-FR" sz="2000" b="1" i="1" dirty="0" smtClean="0"/>
              <a:t>E</a:t>
            </a:r>
            <a:r>
              <a:rPr lang="fr-FR" sz="2000" b="1" i="1" baseline="-25000" dirty="0" smtClean="0"/>
              <a:t>2</a:t>
            </a:r>
            <a:r>
              <a:rPr lang="fr-FR" sz="2000" i="1" dirty="0" smtClean="0"/>
              <a:t> à un niveau d’énergie inférieur </a:t>
            </a:r>
            <a:r>
              <a:rPr lang="fr-FR" sz="2000" b="1" i="1" dirty="0" smtClean="0"/>
              <a:t>E</a:t>
            </a:r>
            <a:r>
              <a:rPr lang="fr-FR" sz="2000" b="1" i="1" baseline="-25000" dirty="0"/>
              <a:t>1</a:t>
            </a:r>
            <a:r>
              <a:rPr lang="fr-FR" sz="2000" i="1" dirty="0" smtClean="0"/>
              <a:t>, </a:t>
            </a:r>
            <a:r>
              <a:rPr lang="fr-FR" sz="2000" i="1" dirty="0" smtClean="0"/>
              <a:t>il y a émission d’une radiation lumineuse, un photon d’énergie </a:t>
            </a:r>
            <a:r>
              <a:rPr lang="fr-FR" sz="2000" b="1" i="1" dirty="0" smtClean="0">
                <a:latin typeface="Symbol" pitchFamily="18" charset="2"/>
              </a:rPr>
              <a:t>D</a:t>
            </a:r>
            <a:r>
              <a:rPr lang="fr-FR" sz="2000" b="1" i="1" dirty="0" smtClean="0"/>
              <a:t>E = </a:t>
            </a:r>
            <a:r>
              <a:rPr lang="fr-FR" sz="2000" b="1" i="1" dirty="0" err="1" smtClean="0"/>
              <a:t>h</a:t>
            </a:r>
            <a:r>
              <a:rPr lang="fr-FR" sz="2000" b="1" i="1" dirty="0" err="1" smtClean="0">
                <a:latin typeface="Symbol" pitchFamily="18" charset="2"/>
              </a:rPr>
              <a:t>n</a:t>
            </a:r>
            <a:r>
              <a:rPr lang="fr-FR" sz="2000" i="1" dirty="0" smtClean="0"/>
              <a:t>.</a:t>
            </a:r>
          </a:p>
          <a:p>
            <a:pPr algn="just"/>
            <a:r>
              <a:rPr lang="fr-FR" sz="2000" i="1" dirty="0" smtClean="0"/>
              <a:t>L’atome émet un </a:t>
            </a:r>
            <a:r>
              <a:rPr lang="fr-FR" sz="2000" b="1" i="1" dirty="0" smtClean="0"/>
              <a:t>quantum d’énergie </a:t>
            </a:r>
            <a:r>
              <a:rPr lang="fr-FR" sz="2000" i="1" dirty="0" smtClean="0"/>
              <a:t>lumineuse telle que :</a:t>
            </a:r>
          </a:p>
          <a:p>
            <a:pPr algn="ctr"/>
            <a:r>
              <a:rPr lang="fr-FR" sz="2000" b="1" i="1" dirty="0" smtClean="0">
                <a:latin typeface="Symbol" pitchFamily="18" charset="2"/>
              </a:rPr>
              <a:t>D</a:t>
            </a:r>
            <a:r>
              <a:rPr lang="fr-FR" sz="2000" b="1" i="1" dirty="0" smtClean="0"/>
              <a:t>E = </a:t>
            </a:r>
            <a:r>
              <a:rPr lang="fr-FR" sz="2000" b="1" i="1" dirty="0" err="1" smtClean="0"/>
              <a:t>h</a:t>
            </a:r>
            <a:r>
              <a:rPr lang="fr-FR" sz="2000" b="1" i="1" dirty="0" err="1" smtClean="0">
                <a:latin typeface="Symbol" pitchFamily="18" charset="2"/>
              </a:rPr>
              <a:t>n</a:t>
            </a:r>
            <a:r>
              <a:rPr lang="fr-FR" sz="2000" b="1" i="1" dirty="0" smtClean="0"/>
              <a:t> = E</a:t>
            </a:r>
            <a:r>
              <a:rPr lang="fr-FR" sz="2000" b="1" i="1" baseline="-25000" dirty="0"/>
              <a:t>2</a:t>
            </a:r>
            <a:r>
              <a:rPr lang="fr-FR" sz="2000" b="1" i="1" dirty="0" smtClean="0"/>
              <a:t> – E</a:t>
            </a:r>
            <a:r>
              <a:rPr lang="fr-FR" sz="2000" b="1" i="1" baseline="-25000" dirty="0"/>
              <a:t>1</a:t>
            </a:r>
            <a:r>
              <a:rPr lang="fr-FR" sz="2000" b="1" i="1" dirty="0" smtClean="0"/>
              <a:t> &gt; 0 (car E</a:t>
            </a:r>
            <a:r>
              <a:rPr lang="fr-FR" sz="2000" b="1" i="1" baseline="-25000" dirty="0"/>
              <a:t>2</a:t>
            </a:r>
            <a:r>
              <a:rPr lang="fr-FR" sz="2000" b="1" i="1" dirty="0" smtClean="0"/>
              <a:t> &gt; E</a:t>
            </a:r>
            <a:r>
              <a:rPr lang="fr-FR" sz="2000" b="1" i="1" baseline="-25000" dirty="0"/>
              <a:t>1</a:t>
            </a:r>
            <a:r>
              <a:rPr lang="fr-FR" sz="2000" b="1" i="1" dirty="0" smtClean="0"/>
              <a:t>)</a:t>
            </a:r>
            <a:endParaRPr lang="fr-FR" sz="2000" b="1" i="1" dirty="0">
              <a:latin typeface="Symbol" pitchFamily="18" charset="2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Picture 2" descr="http://molaire1.perso.sfr.fr/photon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37" y="3823762"/>
            <a:ext cx="357159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24860"/>
            <a:ext cx="31337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97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01" y="2853293"/>
            <a:ext cx="4048125" cy="3143250"/>
          </a:xfrm>
          <a:prstGeom prst="rect">
            <a:avLst/>
          </a:prstGeom>
        </p:spPr>
      </p:pic>
      <p:pic>
        <p:nvPicPr>
          <p:cNvPr id="6" name="Image 5" descr="http://www.sansgluten.fr/blog/wp-content/uploads/2008/11/couleur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Interaction lumière – matière</a:t>
            </a:r>
          </a:p>
          <a:p>
            <a:pPr algn="ctr"/>
            <a:r>
              <a:rPr lang="fr-FR" sz="2000" i="1" dirty="0" smtClean="0"/>
              <a:t>Exercice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i="1" dirty="0" smtClean="0"/>
              <a:t>Calculer l’énergie absorbée par l’atome de sodium pour passer à son premier niveau excité.</a:t>
            </a:r>
            <a:endParaRPr lang="fr-FR" sz="20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147715" y="591792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Diagramme simplifié des niveaux </a:t>
            </a:r>
          </a:p>
          <a:p>
            <a:pPr algn="ctr"/>
            <a:r>
              <a:rPr lang="fr-FR" b="1" i="1" dirty="0" smtClean="0"/>
              <a:t>d’énergie de l’atome de sodium</a:t>
            </a:r>
            <a:endParaRPr lang="fr-FR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328084" y="554859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70C0"/>
                </a:solidFill>
              </a:rPr>
              <a:t>Etat fondamental</a:t>
            </a:r>
            <a:endParaRPr lang="fr-FR" b="1" i="1" dirty="0">
              <a:solidFill>
                <a:srgbClr val="0070C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3347864" y="5157192"/>
            <a:ext cx="5899" cy="57606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199270" y="49022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1</a:t>
            </a:r>
            <a:r>
              <a:rPr lang="fr-FR" b="1" i="1" baseline="30000" dirty="0" smtClean="0">
                <a:solidFill>
                  <a:srgbClr val="FF0000"/>
                </a:solidFill>
              </a:rPr>
              <a:t>er</a:t>
            </a:r>
            <a:r>
              <a:rPr lang="fr-FR" b="1" i="1" dirty="0" smtClean="0">
                <a:solidFill>
                  <a:srgbClr val="FF0000"/>
                </a:solidFill>
              </a:rPr>
              <a:t> niveau excité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496010" y="3717032"/>
            <a:ext cx="353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000" i="1" dirty="0" smtClean="0">
                <a:solidFill>
                  <a:srgbClr val="FF0000"/>
                </a:solidFill>
              </a:rPr>
              <a:t>E = E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2</a:t>
            </a:r>
            <a:r>
              <a:rPr lang="fr-FR" sz="2000" i="1" dirty="0" smtClean="0">
                <a:solidFill>
                  <a:srgbClr val="FF0000"/>
                </a:solidFill>
              </a:rPr>
              <a:t> – E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1</a:t>
            </a:r>
            <a:r>
              <a:rPr lang="fr-FR" sz="2000" i="1" dirty="0" smtClean="0">
                <a:solidFill>
                  <a:srgbClr val="FF0000"/>
                </a:solidFill>
              </a:rPr>
              <a:t> = 2,11 – 0</a:t>
            </a:r>
          </a:p>
          <a:p>
            <a:pPr algn="ctr"/>
            <a:r>
              <a:rPr lang="fr-FR" sz="2000" b="1" i="1" dirty="0" smtClean="0">
                <a:solidFill>
                  <a:srgbClr val="FF0000"/>
                </a:solidFill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000" b="1" i="1" dirty="0">
                <a:solidFill>
                  <a:srgbClr val="FF0000"/>
                </a:solidFill>
              </a:rPr>
              <a:t>E</a:t>
            </a:r>
            <a:r>
              <a:rPr lang="fr-FR" sz="2000" b="1" i="1" dirty="0" smtClean="0">
                <a:solidFill>
                  <a:srgbClr val="FF0000"/>
                </a:solidFill>
              </a:rPr>
              <a:t> =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2,11 eV</a:t>
            </a:r>
            <a:endParaRPr lang="fr-FR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25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3" grpId="0"/>
      <p:bldP spid="14" grpId="0"/>
      <p:bldP spid="19" grpId="0"/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85" y="2776794"/>
            <a:ext cx="4114247" cy="3194592"/>
          </a:xfrm>
          <a:prstGeom prst="rect">
            <a:avLst/>
          </a:prstGeom>
        </p:spPr>
      </p:pic>
      <p:pic>
        <p:nvPicPr>
          <p:cNvPr id="6" name="Image 5" descr="http://www.sansgluten.fr/blog/wp-content/uploads/2008/11/couleur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Interaction lumière – matière</a:t>
            </a:r>
          </a:p>
          <a:p>
            <a:pPr algn="ctr"/>
            <a:r>
              <a:rPr lang="fr-FR" sz="2000" i="1" dirty="0" smtClean="0"/>
              <a:t>Exercice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i="1" dirty="0" smtClean="0"/>
              <a:t>Calculer l’énergie émise  par l’atome de sodium pour revenir à son état fondamental à partir du 4</a:t>
            </a:r>
            <a:r>
              <a:rPr lang="fr-FR" sz="2000" i="1" baseline="30000" dirty="0" smtClean="0"/>
              <a:t>ème </a:t>
            </a:r>
            <a:r>
              <a:rPr lang="fr-FR" sz="2000" i="1" dirty="0" smtClean="0"/>
              <a:t>niveau excité.</a:t>
            </a:r>
            <a:endParaRPr lang="fr-FR" sz="20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147715" y="591792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Diagramme simplifié des niveaux </a:t>
            </a:r>
          </a:p>
          <a:p>
            <a:pPr algn="ctr"/>
            <a:r>
              <a:rPr lang="fr-FR" b="1" i="1" dirty="0" smtClean="0"/>
              <a:t>d’énergie de l’atome de sodium</a:t>
            </a:r>
            <a:endParaRPr lang="fr-FR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329007" y="548799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70C0"/>
                </a:solidFill>
              </a:rPr>
              <a:t>Etat fondamental</a:t>
            </a:r>
            <a:endParaRPr lang="fr-FR" b="1" i="1" dirty="0">
              <a:solidFill>
                <a:srgbClr val="0070C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987824" y="4070975"/>
            <a:ext cx="1" cy="166228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223832" y="38715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4</a:t>
            </a:r>
            <a:r>
              <a:rPr lang="fr-FR" b="1" i="1" baseline="30000" dirty="0" smtClean="0">
                <a:solidFill>
                  <a:srgbClr val="FF0000"/>
                </a:solidFill>
              </a:rPr>
              <a:t>ème</a:t>
            </a:r>
            <a:r>
              <a:rPr lang="fr-FR" b="1" i="1" dirty="0" smtClean="0">
                <a:solidFill>
                  <a:srgbClr val="FF0000"/>
                </a:solidFill>
              </a:rPr>
              <a:t> niveau excité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491972" y="4548173"/>
            <a:ext cx="353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000" i="1" dirty="0" smtClean="0">
                <a:solidFill>
                  <a:srgbClr val="FF0000"/>
                </a:solidFill>
              </a:rPr>
              <a:t>E = E</a:t>
            </a:r>
            <a:r>
              <a:rPr lang="fr-FR" sz="2000" i="1" baseline="-25000" dirty="0">
                <a:solidFill>
                  <a:srgbClr val="FF0000"/>
                </a:solidFill>
              </a:rPr>
              <a:t>5</a:t>
            </a:r>
            <a:r>
              <a:rPr lang="fr-FR" sz="2000" i="1" dirty="0" smtClean="0">
                <a:solidFill>
                  <a:srgbClr val="FF0000"/>
                </a:solidFill>
              </a:rPr>
              <a:t> – E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1</a:t>
            </a:r>
            <a:r>
              <a:rPr lang="fr-FR" sz="2000" i="1" dirty="0" smtClean="0">
                <a:solidFill>
                  <a:srgbClr val="FF0000"/>
                </a:solidFill>
              </a:rPr>
              <a:t> = 3,76 - 0</a:t>
            </a:r>
          </a:p>
          <a:p>
            <a:pPr algn="ctr"/>
            <a:r>
              <a:rPr lang="fr-FR" sz="2000" b="1" i="1" dirty="0" smtClean="0">
                <a:solidFill>
                  <a:srgbClr val="FF0000"/>
                </a:solidFill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000" b="1" i="1" dirty="0">
                <a:solidFill>
                  <a:srgbClr val="FF0000"/>
                </a:solidFill>
              </a:rPr>
              <a:t>E</a:t>
            </a:r>
            <a:r>
              <a:rPr lang="fr-FR" sz="2000" b="1" i="1" dirty="0" smtClean="0">
                <a:solidFill>
                  <a:srgbClr val="FF0000"/>
                </a:solidFill>
              </a:rPr>
              <a:t> =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3,76 eV</a:t>
            </a:r>
            <a:endParaRPr lang="fr-FR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67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3" grpId="0"/>
      <p:bldP spid="14" grpId="0"/>
      <p:bldP spid="19" grpId="0"/>
      <p:bldP spid="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72" y="3009479"/>
            <a:ext cx="4048125" cy="3143250"/>
          </a:xfrm>
          <a:prstGeom prst="rect">
            <a:avLst/>
          </a:prstGeom>
        </p:spPr>
      </p:pic>
      <p:pic>
        <p:nvPicPr>
          <p:cNvPr id="6" name="Image 5" descr="http://www.sansgluten.fr/blog/wp-content/uploads/2008/11/couleur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Interaction lumière – matière</a:t>
            </a:r>
          </a:p>
          <a:p>
            <a:pPr algn="ctr"/>
            <a:r>
              <a:rPr lang="fr-FR" sz="2000" i="1" dirty="0" smtClean="0"/>
              <a:t>Remarque</a:t>
            </a:r>
          </a:p>
          <a:p>
            <a:pPr algn="just"/>
            <a:r>
              <a:rPr lang="fr-FR" sz="2000" i="1" dirty="0" smtClean="0"/>
              <a:t>Une radiation lumineuse ne peut être émise ou absorbée par un atome que si la fréquence </a:t>
            </a:r>
            <a:r>
              <a:rPr lang="fr-FR" sz="2000" i="1" dirty="0" smtClean="0">
                <a:latin typeface="Symbol" pitchFamily="18" charset="2"/>
              </a:rPr>
              <a:t>n </a:t>
            </a:r>
            <a:r>
              <a:rPr lang="fr-FR" sz="2000" i="1" dirty="0" smtClean="0"/>
              <a:t>de la radiation lumineuse est telle que l’énergie </a:t>
            </a:r>
            <a:r>
              <a:rPr lang="fr-FR" sz="2000" i="1" dirty="0" smtClean="0">
                <a:latin typeface="Symbol" pitchFamily="18" charset="2"/>
              </a:rPr>
              <a:t>D</a:t>
            </a:r>
            <a:r>
              <a:rPr lang="fr-FR" sz="2000" i="1" dirty="0" smtClean="0"/>
              <a:t>E est </a:t>
            </a:r>
            <a:r>
              <a:rPr lang="fr-FR" sz="2000" b="1" i="1" dirty="0" smtClean="0"/>
              <a:t>égale</a:t>
            </a:r>
            <a:r>
              <a:rPr lang="fr-FR" sz="2000" i="1" dirty="0" smtClean="0"/>
              <a:t> à la variation de l’énergie qui sépare les niveaux d’énergie de </a:t>
            </a:r>
            <a:r>
              <a:rPr lang="fr-FR" sz="2000" b="1" i="1" dirty="0" smtClean="0"/>
              <a:t>départ</a:t>
            </a:r>
            <a:r>
              <a:rPr lang="fr-FR" sz="2000" i="1" dirty="0" smtClean="0"/>
              <a:t> et d’</a:t>
            </a:r>
            <a:r>
              <a:rPr lang="fr-FR" sz="2000" b="1" i="1" dirty="0" smtClean="0"/>
              <a:t>arrivée</a:t>
            </a:r>
            <a:r>
              <a:rPr lang="fr-FR" sz="2000" i="1" dirty="0" smtClean="0"/>
              <a:t>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16180" y="607408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Diagramme simplifié des niveaux </a:t>
            </a:r>
          </a:p>
          <a:p>
            <a:pPr algn="ctr"/>
            <a:r>
              <a:rPr lang="fr-FR" b="1" i="1" dirty="0" smtClean="0"/>
              <a:t>d’énergie de l’atome de sodium</a:t>
            </a:r>
            <a:endParaRPr lang="fr-FR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93" y="5112060"/>
            <a:ext cx="12096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11078" y="587235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6600"/>
                </a:solidFill>
              </a:rPr>
              <a:t>2,00 eV</a:t>
            </a:r>
            <a:endParaRPr lang="fr-FR" i="1" dirty="0">
              <a:solidFill>
                <a:srgbClr val="FF66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6516216" y="5305039"/>
            <a:ext cx="5899" cy="57606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516216" y="540840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2,11 eV</a:t>
            </a:r>
            <a:endParaRPr lang="fr-FR" i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6090067" y="5460653"/>
            <a:ext cx="1" cy="477434"/>
          </a:xfrm>
          <a:prstGeom prst="straightConnector1">
            <a:avLst/>
          </a:prstGeom>
          <a:ln w="127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93392" y="3861048"/>
            <a:ext cx="299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 smtClean="0">
                <a:solidFill>
                  <a:srgbClr val="FF6600"/>
                </a:solidFill>
              </a:rPr>
              <a:t>Un photon de 2,00 eV ne sera pas absorbé par l’atome de sodium</a:t>
            </a:r>
            <a:endParaRPr lang="fr-FR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3" grpId="0"/>
      <p:bldP spid="9" grpId="0"/>
      <p:bldP spid="17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spectres atomiques</a:t>
            </a:r>
          </a:p>
          <a:p>
            <a:pPr algn="ctr"/>
            <a:r>
              <a:rPr lang="fr-FR" sz="2000" i="1" dirty="0" smtClean="0"/>
              <a:t>Rappel</a:t>
            </a:r>
          </a:p>
          <a:p>
            <a:pPr algn="just"/>
            <a:r>
              <a:rPr lang="fr-FR" sz="2000" i="1" dirty="0"/>
              <a:t>Les spectres atomiques, qu'ils soient d'</a:t>
            </a:r>
            <a:r>
              <a:rPr lang="fr-FR" sz="2000" b="1" i="1" dirty="0"/>
              <a:t>émission</a:t>
            </a:r>
            <a:r>
              <a:rPr lang="fr-FR" sz="2000" i="1" dirty="0"/>
              <a:t> ou d'</a:t>
            </a:r>
            <a:r>
              <a:rPr lang="fr-FR" sz="2000" b="1" i="1" dirty="0"/>
              <a:t>absorption</a:t>
            </a:r>
            <a:r>
              <a:rPr lang="fr-FR" sz="2000" i="1" dirty="0"/>
              <a:t>, sont des spectres discontinus constitués d'un ensemble de </a:t>
            </a:r>
            <a:r>
              <a:rPr lang="fr-FR" sz="2000" b="1" i="1" dirty="0" smtClean="0"/>
              <a:t>raies </a:t>
            </a:r>
            <a:r>
              <a:rPr lang="fr-FR" sz="2000" i="1" dirty="0" smtClean="0"/>
              <a:t>:</a:t>
            </a:r>
            <a:endParaRPr lang="fr-FR" sz="20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/>
              <a:t>S</a:t>
            </a:r>
            <a:r>
              <a:rPr lang="fr-FR" sz="2000" i="1" dirty="0" smtClean="0"/>
              <a:t>pectres </a:t>
            </a:r>
            <a:r>
              <a:rPr lang="fr-FR" sz="2000" i="1" dirty="0"/>
              <a:t>de raies </a:t>
            </a:r>
            <a:r>
              <a:rPr lang="fr-FR" sz="2000" i="1" dirty="0" smtClean="0"/>
              <a:t>d’émission : </a:t>
            </a:r>
            <a:r>
              <a:rPr lang="fr-FR" sz="2000" i="1" dirty="0"/>
              <a:t>raies colorées sur fond </a:t>
            </a:r>
            <a:r>
              <a:rPr lang="fr-FR" sz="2000" i="1" dirty="0" smtClean="0"/>
              <a:t>noir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47714" y="2746978"/>
            <a:ext cx="78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i="1" dirty="0" smtClean="0"/>
              <a:t>Spectres </a:t>
            </a:r>
            <a:r>
              <a:rPr lang="fr-FR" sz="2000" i="1" dirty="0"/>
              <a:t>de raies d’absorption</a:t>
            </a:r>
            <a:r>
              <a:rPr lang="fr-FR" sz="2000" b="1" i="1" dirty="0"/>
              <a:t> </a:t>
            </a:r>
            <a:r>
              <a:rPr lang="fr-FR" sz="2000" i="1" dirty="0"/>
              <a:t>: raies noires sur fond continu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114185" y="6027131"/>
            <a:ext cx="6554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u="sng" dirty="0" smtClean="0"/>
              <a:t>Remarque</a:t>
            </a:r>
            <a:r>
              <a:rPr lang="fr-FR" sz="2000" i="1" dirty="0" smtClean="0"/>
              <a:t> : pour un même atome, les raies ont les mêmes </a:t>
            </a:r>
            <a:r>
              <a:rPr lang="fr-FR" sz="2000" b="1" i="1" dirty="0" smtClean="0"/>
              <a:t>places</a:t>
            </a:r>
            <a:r>
              <a:rPr lang="fr-FR" sz="2000" i="1" dirty="0" smtClean="0"/>
              <a:t> </a:t>
            </a:r>
          </a:p>
          <a:p>
            <a:pPr algn="just"/>
            <a:r>
              <a:rPr lang="fr-FR" sz="2000" i="1" dirty="0" smtClean="0"/>
              <a:t>dans les spectres d’émission que dans les spectres d’absorption.</a:t>
            </a:r>
            <a:endParaRPr lang="fr-FR" sz="2000" i="1" u="sng" dirty="0"/>
          </a:p>
        </p:txBody>
      </p:sp>
      <p:pic>
        <p:nvPicPr>
          <p:cNvPr id="2050" name="Picture 2" descr="http://www.educonline.net/spip/local/cache-vignettes/L450xH240/spectres2-2e5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56" y="3356992"/>
            <a:ext cx="4536504" cy="24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99792" y="5013176"/>
            <a:ext cx="4824536" cy="76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4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0" grpId="0"/>
      <p:bldP spid="16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568863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ttp://www.wikidebrouillard.org/images/6/6d/Phot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311140"/>
            <a:ext cx="3743325" cy="3743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spectres atomiques</a:t>
            </a:r>
          </a:p>
          <a:p>
            <a:pPr algn="ctr"/>
            <a:r>
              <a:rPr lang="fr-FR" sz="2000" i="1" dirty="0" smtClean="0"/>
              <a:t>Interprétation</a:t>
            </a:r>
          </a:p>
          <a:p>
            <a:pPr algn="just"/>
            <a:r>
              <a:rPr lang="fr-FR" sz="2000" i="1" dirty="0"/>
              <a:t>Chaque raie (noire ou colorée) correspond à une radiation </a:t>
            </a:r>
            <a:r>
              <a:rPr lang="fr-FR" sz="2000" b="1" i="1" dirty="0"/>
              <a:t>monochromatique</a:t>
            </a:r>
            <a:r>
              <a:rPr lang="fr-FR" sz="2000" i="1" dirty="0"/>
              <a:t>, de longueur </a:t>
            </a:r>
            <a:r>
              <a:rPr lang="fr-FR" sz="2000" i="1" dirty="0" smtClean="0"/>
              <a:t>d’onde </a:t>
            </a:r>
            <a:r>
              <a:rPr lang="fr-FR" sz="2000" b="1" i="1" dirty="0" smtClean="0">
                <a:latin typeface="Symbol" pitchFamily="18" charset="2"/>
              </a:rPr>
              <a:t>l</a:t>
            </a:r>
            <a:r>
              <a:rPr lang="fr-FR" sz="2000" i="1" dirty="0" smtClean="0"/>
              <a:t> </a:t>
            </a:r>
            <a:r>
              <a:rPr lang="fr-FR" sz="2000" i="1" dirty="0"/>
              <a:t>et peut être associée à </a:t>
            </a:r>
            <a:r>
              <a:rPr lang="fr-FR" sz="2000" b="1" i="1" dirty="0"/>
              <a:t>une</a:t>
            </a:r>
            <a:r>
              <a:rPr lang="fr-FR" sz="2000" i="1" dirty="0"/>
              <a:t> transition : </a:t>
            </a:r>
            <a:endParaRPr lang="fr-FR" sz="20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absorption</a:t>
            </a:r>
            <a:r>
              <a:rPr lang="fr-FR" sz="2000" i="1" dirty="0"/>
              <a:t> si raie </a:t>
            </a:r>
            <a:r>
              <a:rPr lang="fr-FR" sz="2000" i="1" dirty="0" smtClean="0"/>
              <a:t>noire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147716" y="2829237"/>
            <a:ext cx="788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i="1" dirty="0"/>
              <a:t>émission</a:t>
            </a:r>
            <a:r>
              <a:rPr lang="fr-FR" sz="2000" b="1" i="1" dirty="0"/>
              <a:t> </a:t>
            </a:r>
            <a:r>
              <a:rPr lang="fr-FR" sz="2000" i="1" dirty="0"/>
              <a:t>si raie colorée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57042"/>
            <a:ext cx="1687367" cy="174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09350"/>
            <a:ext cx="172819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26" y="3169800"/>
            <a:ext cx="1725209" cy="17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molaire1.perso.sfr.fr/lumierebleueroug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63237"/>
            <a:ext cx="2805469" cy="17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spectres atomiques</a:t>
            </a:r>
          </a:p>
          <a:p>
            <a:pPr algn="ctr"/>
            <a:r>
              <a:rPr lang="fr-FR" sz="2000" i="1" dirty="0" smtClean="0"/>
              <a:t>Interprétation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21" y="2276872"/>
            <a:ext cx="3944298" cy="302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http://www.snv.jussieu.fr/bmedia/Photosynthese/Images/exp231c%20spectreBas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14" y="3254064"/>
            <a:ext cx="1836613" cy="35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19" y="3177848"/>
            <a:ext cx="2090489" cy="46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V="1">
            <a:off x="4572000" y="3392032"/>
            <a:ext cx="0" cy="434355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331640" y="3609210"/>
            <a:ext cx="1548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Spectre continu</a:t>
            </a:r>
            <a:endParaRPr lang="fr-FR" sz="12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088574" y="3609210"/>
            <a:ext cx="1548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Spectre de raies d’absorption </a:t>
            </a:r>
            <a:endParaRPr lang="fr-FR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4620756" y="3431637"/>
            <a:ext cx="936104" cy="316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709260" y="2276871"/>
            <a:ext cx="936104" cy="179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280343" y="4221087"/>
            <a:ext cx="1537275" cy="108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802630" y="3075960"/>
            <a:ext cx="2105478" cy="99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2" name="Picture 6" descr="http://lycees.ac-rouen.fr/galilee/spectreabsorption_fichiers/image009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20" y="2781308"/>
            <a:ext cx="642937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9" grpId="0"/>
      <p:bldP spid="11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spectres atomiques</a:t>
            </a:r>
          </a:p>
          <a:p>
            <a:pPr algn="ctr"/>
            <a:r>
              <a:rPr lang="fr-FR" sz="2000" i="1" dirty="0" smtClean="0"/>
              <a:t>Interprétation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Image 20" descr="C:\Users\François\Desktop\Capture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46" y="3806461"/>
            <a:ext cx="286702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96" y="3078013"/>
            <a:ext cx="1760039" cy="187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1709574" y="4241343"/>
            <a:ext cx="0" cy="498819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733754" y="4336530"/>
            <a:ext cx="1082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FFFF00"/>
                </a:solidFill>
              </a:rPr>
              <a:t>Emission</a:t>
            </a:r>
            <a:endParaRPr lang="fr-FR" sz="1400" b="1" i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25401"/>
            <a:ext cx="1504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6485375" y="434301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Spectre d’émission de raies</a:t>
            </a:r>
            <a:endParaRPr lang="fr-FR" sz="1400" i="1" dirty="0"/>
          </a:p>
        </p:txBody>
      </p:sp>
      <p:pic>
        <p:nvPicPr>
          <p:cNvPr id="1026" name="Picture 2" descr="http://lycees.ac-rouen.fr/galilee/spectreabsorption_fichiers/image00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3003393"/>
            <a:ext cx="6837513" cy="231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9" y="4316361"/>
            <a:ext cx="800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ivers-des-jeux-sur-table.fr/images/img-ujt/planete-univers-des-jeux-sur-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58" y="5567640"/>
            <a:ext cx="1290360" cy="12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bs-hp.fr/lumiere/spectre_et_cour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32" y="2285297"/>
            <a:ext cx="66103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29582" y="5512125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Spectre du soleil</a:t>
            </a:r>
            <a:endParaRPr lang="fr-FR" sz="2000" i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127046" y="0"/>
            <a:ext cx="7333385" cy="1052736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300" dirty="0" smtClean="0"/>
              <a:t>Le photon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600" dirty="0" smtClean="0"/>
              <a:t>Quantification des niveaux d’énergie de la matière</a:t>
            </a:r>
            <a:endParaRPr lang="fr-FR" sz="2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147715" y="1208096"/>
            <a:ext cx="788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 spectre solaire</a:t>
            </a:r>
            <a:endParaRPr lang="fr-FR" sz="2000" i="1" dirty="0" smtClean="0"/>
          </a:p>
        </p:txBody>
      </p:sp>
      <p:pic>
        <p:nvPicPr>
          <p:cNvPr id="8" name="Picture 2" descr="http://www.lesia.obspm.fr/perso/jean-marie-malherbe/Soleil/images/spectrum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  <p:bldLst>
      <p:bldP spid="3" grpId="0"/>
      <p:bldP spid="10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 spectre solaire</a:t>
            </a:r>
          </a:p>
          <a:p>
            <a:pPr algn="ctr"/>
            <a:r>
              <a:rPr lang="fr-FR" sz="2000" i="1" dirty="0" smtClean="0"/>
              <a:t>Généralités</a:t>
            </a:r>
          </a:p>
          <a:p>
            <a:pPr algn="just"/>
            <a:r>
              <a:rPr lang="fr-FR" sz="2000" i="1" dirty="0"/>
              <a:t>Le spectre </a:t>
            </a:r>
            <a:r>
              <a:rPr lang="fr-FR" sz="2000" i="1" dirty="0" smtClean="0"/>
              <a:t>du soleil contient </a:t>
            </a:r>
            <a:r>
              <a:rPr lang="fr-FR" sz="2000" i="1" dirty="0"/>
              <a:t>le spectre de la lumière blanche: celui-ci constitue le </a:t>
            </a:r>
            <a:r>
              <a:rPr lang="fr-FR" sz="2000" b="1" i="1" dirty="0"/>
              <a:t>fond continu </a:t>
            </a:r>
            <a:r>
              <a:rPr lang="fr-FR" sz="2000" i="1" dirty="0"/>
              <a:t>du spectre </a:t>
            </a:r>
            <a:r>
              <a:rPr lang="fr-FR" sz="2000" i="1" dirty="0" smtClean="0"/>
              <a:t>solaire. </a:t>
            </a:r>
            <a:r>
              <a:rPr lang="fr-FR" sz="2000" i="1" dirty="0"/>
              <a:t>Il s’y superpose de très nombreuses </a:t>
            </a:r>
            <a:r>
              <a:rPr lang="fr-FR" sz="2000" b="1" i="1" dirty="0"/>
              <a:t>raies </a:t>
            </a:r>
            <a:r>
              <a:rPr lang="fr-FR" sz="2000" b="1" i="1" dirty="0" smtClean="0"/>
              <a:t>sombres</a:t>
            </a:r>
            <a:r>
              <a:rPr lang="fr-FR" sz="2000" i="1" dirty="0" smtClean="0"/>
              <a:t> (environ </a:t>
            </a:r>
            <a:r>
              <a:rPr lang="fr-FR" sz="2000" b="1" i="1" dirty="0" smtClean="0"/>
              <a:t>20 000</a:t>
            </a:r>
            <a:r>
              <a:rPr lang="fr-FR" sz="2000" i="1" dirty="0" smtClean="0"/>
              <a:t>).</a:t>
            </a:r>
            <a:endParaRPr lang="fr-FR" sz="20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2" descr="http://www.astrosurf.com/luxorion/Physique/spectre-soleil-bass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58" y="3645024"/>
            <a:ext cx="476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 spectre solaire</a:t>
            </a:r>
          </a:p>
          <a:p>
            <a:pPr algn="ctr"/>
            <a:r>
              <a:rPr lang="fr-FR" sz="2000" i="1" dirty="0" smtClean="0"/>
              <a:t>Fond continu et température</a:t>
            </a:r>
          </a:p>
          <a:p>
            <a:pPr algn="just"/>
            <a:r>
              <a:rPr lang="fr-FR" sz="2000" i="1" dirty="0">
                <a:latin typeface="Gill Sans MT" pitchFamily="34" charset="0"/>
              </a:rPr>
              <a:t>Le spectre de la lumière émise par la </a:t>
            </a:r>
            <a:r>
              <a:rPr lang="fr-FR" sz="2000" b="1" i="1" dirty="0">
                <a:latin typeface="Gill Sans MT" pitchFamily="34" charset="0"/>
              </a:rPr>
              <a:t>photosphère </a:t>
            </a:r>
            <a:r>
              <a:rPr lang="fr-FR" sz="2000" i="1" dirty="0">
                <a:latin typeface="Gill Sans MT" pitchFamily="34" charset="0"/>
              </a:rPr>
              <a:t>constitue le fond continu.</a:t>
            </a:r>
          </a:p>
          <a:p>
            <a:pPr algn="just"/>
            <a:r>
              <a:rPr lang="fr-FR" sz="2000" i="1" dirty="0">
                <a:latin typeface="Gill Sans MT" pitchFamily="34" charset="0"/>
              </a:rPr>
              <a:t>L’étendue du spectre vers le </a:t>
            </a:r>
            <a:r>
              <a:rPr lang="fr-FR" sz="2000" b="1" i="1" dirty="0">
                <a:latin typeface="Gill Sans MT" pitchFamily="34" charset="0"/>
              </a:rPr>
              <a:t>violet</a:t>
            </a:r>
            <a:r>
              <a:rPr lang="fr-FR" sz="2000" i="1" dirty="0">
                <a:latin typeface="Gill Sans MT" pitchFamily="34" charset="0"/>
              </a:rPr>
              <a:t> renseigne sur la </a:t>
            </a:r>
            <a:r>
              <a:rPr lang="fr-FR" sz="2000" b="1" i="1" dirty="0">
                <a:latin typeface="Gill Sans MT" pitchFamily="34" charset="0"/>
              </a:rPr>
              <a:t>température de surface </a:t>
            </a:r>
            <a:r>
              <a:rPr lang="fr-FR" sz="2000" i="1" dirty="0">
                <a:latin typeface="Gill Sans MT" pitchFamily="34" charset="0"/>
              </a:rPr>
              <a:t>de l’étoile</a:t>
            </a:r>
            <a:r>
              <a:rPr lang="fr-FR" sz="2000" i="1" dirty="0" smtClean="0">
                <a:latin typeface="Gill Sans MT" pitchFamily="34" charset="0"/>
              </a:rPr>
              <a:t>.</a:t>
            </a:r>
            <a:endParaRPr lang="fr-FR" sz="2000" i="1" dirty="0">
              <a:latin typeface="Gill Sans MT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6534298" y="3590726"/>
            <a:ext cx="1267941" cy="582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vers le haut 10"/>
          <p:cNvSpPr/>
          <p:nvPr/>
        </p:nvSpPr>
        <p:spPr>
          <a:xfrm rot="16200000">
            <a:off x="3445755" y="3783036"/>
            <a:ext cx="648072" cy="14401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290150" y="3295892"/>
            <a:ext cx="2271650" cy="22906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Gaz dense et chaud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02239" y="3236783"/>
            <a:ext cx="153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Surface ou photosphère</a:t>
            </a:r>
            <a:endParaRPr lang="fr-FR" sz="20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139963" y="352457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Spectre de la lumière émise</a:t>
            </a:r>
          </a:p>
        </p:txBody>
      </p:sp>
      <p:pic>
        <p:nvPicPr>
          <p:cNvPr id="15" name="Picture 2" descr="http://www.snv.jussieu.fr/bmedia/Photosynthese/Images/exp231c%20spectreB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27" y="4326012"/>
            <a:ext cx="1832105" cy="35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1" grpId="0" animBg="1"/>
      <p:bldP spid="12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47715" y="980728"/>
            <a:ext cx="7882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 spectre solaire</a:t>
            </a:r>
          </a:p>
          <a:p>
            <a:pPr algn="ctr"/>
            <a:r>
              <a:rPr lang="fr-FR" sz="2000" i="1" dirty="0" smtClean="0"/>
              <a:t>Spectres de raies et composition chimique</a:t>
            </a:r>
          </a:p>
          <a:p>
            <a:pPr algn="just"/>
            <a:r>
              <a:rPr lang="fr-FR" sz="2000" i="1" dirty="0"/>
              <a:t>Lorsque la lumière émise par la photosphère de l’étoile traverse la </a:t>
            </a:r>
            <a:r>
              <a:rPr lang="fr-FR" sz="2000" b="1" i="1" dirty="0"/>
              <a:t>chromosphère</a:t>
            </a:r>
            <a:r>
              <a:rPr lang="fr-FR" sz="2000" i="1" dirty="0"/>
              <a:t>, les atomes ou ions présents absorbent un </a:t>
            </a:r>
            <a:r>
              <a:rPr lang="fr-FR" sz="2000" b="1" i="1" dirty="0"/>
              <a:t>certain nombre de radiations</a:t>
            </a:r>
            <a:r>
              <a:rPr lang="fr-FR" sz="2000" i="1" dirty="0"/>
              <a:t>.</a:t>
            </a:r>
          </a:p>
          <a:p>
            <a:pPr algn="just"/>
            <a:r>
              <a:rPr lang="fr-FR" sz="2000" i="1" dirty="0"/>
              <a:t>Les </a:t>
            </a:r>
            <a:r>
              <a:rPr lang="fr-FR" sz="2000" b="1" i="1" dirty="0"/>
              <a:t>raies d’absorption </a:t>
            </a:r>
            <a:r>
              <a:rPr lang="fr-FR" sz="2000" i="1" dirty="0"/>
              <a:t>du spectre d’une étoile renseignent sur la </a:t>
            </a:r>
            <a:r>
              <a:rPr lang="fr-FR" sz="2000" b="1" i="1" dirty="0"/>
              <a:t>composition chimique </a:t>
            </a:r>
            <a:r>
              <a:rPr lang="fr-FR" sz="2000" i="1" dirty="0"/>
              <a:t>de son atmosphère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100307" y="3185496"/>
            <a:ext cx="2952328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6684796" y="3912709"/>
            <a:ext cx="839532" cy="4453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6753382" y="4687553"/>
            <a:ext cx="770946" cy="3854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èche vers le haut 18"/>
          <p:cNvSpPr/>
          <p:nvPr/>
        </p:nvSpPr>
        <p:spPr>
          <a:xfrm rot="16200000">
            <a:off x="3596251" y="3967474"/>
            <a:ext cx="648072" cy="14401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440646" y="3480330"/>
            <a:ext cx="2271650" cy="22906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Gaz dense et chaud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516272" y="366478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Photosphère</a:t>
            </a:r>
            <a:endParaRPr lang="fr-FR" sz="2000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541476" y="4271713"/>
            <a:ext cx="1976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Atmosphère ou chromosphère</a:t>
            </a:r>
            <a:endParaRPr lang="fr-FR" sz="20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255991" y="371095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Spectre de la lumière émise</a:t>
            </a:r>
            <a:endParaRPr lang="fr-FR" sz="2000" i="1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97" y="4574428"/>
            <a:ext cx="1985559" cy="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1115095" y="6060790"/>
            <a:ext cx="691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u="sng" dirty="0" smtClean="0"/>
              <a:t>Remarque</a:t>
            </a:r>
            <a:r>
              <a:rPr lang="fr-FR" sz="2000" i="1" dirty="0" smtClean="0"/>
              <a:t> : le spectre solaire observé depuis la Terre contient aussi des raies d’absorption dues à l’atmosphère </a:t>
            </a:r>
            <a:r>
              <a:rPr lang="fr-FR" sz="2000" b="1" i="1" dirty="0" smtClean="0"/>
              <a:t>terrestre</a:t>
            </a:r>
            <a:r>
              <a:rPr lang="fr-FR" sz="2000" i="1" dirty="0" smtClean="0"/>
              <a:t>.</a:t>
            </a:r>
            <a:endParaRPr lang="fr-FR" sz="2000" i="1" u="sng" dirty="0"/>
          </a:p>
        </p:txBody>
      </p:sp>
      <p:pic>
        <p:nvPicPr>
          <p:cNvPr id="31" name="Image 30" descr="http://www.sansgluten.fr/blog/wp-content/uploads/2008/11/couleur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4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6" grpId="0" animBg="1"/>
      <p:bldP spid="19" grpId="0" animBg="1"/>
      <p:bldP spid="20" grpId="0" animBg="1"/>
      <p:bldP spid="21" grpId="0"/>
      <p:bldP spid="22" grpId="0"/>
      <p:bldP spid="23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" name="Image 30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>
            <a:off x="1147715" y="980728"/>
            <a:ext cx="788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Récapitulons …</a:t>
            </a:r>
          </a:p>
        </p:txBody>
      </p:sp>
      <p:pic>
        <p:nvPicPr>
          <p:cNvPr id="26" name="Picture 4" descr="http://www.astrosurf.com/omega-astro/systeme_solaire/soleil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76" y="1988840"/>
            <a:ext cx="4176464" cy="35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Préalable</a:t>
            </a:r>
          </a:p>
          <a:p>
            <a:pPr algn="just"/>
            <a:r>
              <a:rPr lang="fr-FR" sz="2000" i="1" dirty="0" smtClean="0"/>
              <a:t>La lumière transporte de l’</a:t>
            </a:r>
            <a:r>
              <a:rPr lang="fr-FR" sz="2000" b="1" i="1" dirty="0" smtClean="0"/>
              <a:t>énergie</a:t>
            </a:r>
            <a:r>
              <a:rPr lang="fr-FR" sz="2000" i="1" dirty="0" smtClean="0"/>
              <a:t> 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Une lampe de poche </a:t>
            </a:r>
            <a:r>
              <a:rPr lang="fr-FR" sz="2000" b="1" i="1" dirty="0" smtClean="0"/>
              <a:t>émet</a:t>
            </a:r>
            <a:r>
              <a:rPr lang="fr-FR" sz="2000" i="1" dirty="0" smtClean="0"/>
              <a:t> de la lumière grâce à l’énergie fournie par les piles qui s’usent.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La matière récupère de l’énergie en </a:t>
            </a:r>
            <a:r>
              <a:rPr lang="fr-FR" sz="2000" b="1" i="1" dirty="0" smtClean="0"/>
              <a:t>absorbant</a:t>
            </a:r>
            <a:r>
              <a:rPr lang="fr-FR" sz="2000" i="1" dirty="0" smtClean="0"/>
              <a:t> la lumière du Soleil 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000" b="1" i="1" dirty="0"/>
              <a:t>Réchauffement de l’atmosphère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000" b="1" i="1" dirty="0" smtClean="0"/>
              <a:t>Piles photovoltaïques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000" b="1" i="1" dirty="0" smtClean="0"/>
              <a:t>Photosynthèse chlorophyllienne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7" y="0"/>
            <a:ext cx="568863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Lumière et énergie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" name="Picture 5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72614"/>
            <a:ext cx="2880320" cy="218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a photosynthès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858"/>
            <a:ext cx="2893152" cy="215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 fullScrn="1"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Fréquence d’une radiation</a:t>
            </a:r>
          </a:p>
          <a:p>
            <a:pPr algn="just"/>
            <a:r>
              <a:rPr lang="fr-FR" sz="2000" i="1" dirty="0" smtClean="0"/>
              <a:t>La fréquence </a:t>
            </a:r>
            <a:r>
              <a:rPr lang="fr-FR" sz="2000" b="1" i="1" dirty="0" smtClean="0">
                <a:latin typeface="Symbol" pitchFamily="18" charset="2"/>
              </a:rPr>
              <a:t>n  </a:t>
            </a:r>
            <a:r>
              <a:rPr lang="fr-FR" sz="2000" i="1" dirty="0" smtClean="0"/>
              <a:t>d’une radiation est liée à sa longueur d’onde dans le vide </a:t>
            </a:r>
            <a:r>
              <a:rPr lang="fr-FR" sz="2000" b="1" i="1" dirty="0" smtClean="0">
                <a:latin typeface="Symbol" pitchFamily="18" charset="2"/>
              </a:rPr>
              <a:t>l</a:t>
            </a:r>
            <a:r>
              <a:rPr lang="fr-FR" sz="2000" i="1" dirty="0" smtClean="0"/>
              <a:t> par la relation :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7" y="0"/>
            <a:ext cx="568863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Lumière et énergie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147714" y="3284984"/>
            <a:ext cx="7882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r-FR" i="1" dirty="0"/>
              <a:t>c en </a:t>
            </a:r>
            <a:r>
              <a:rPr lang="fr-FR" i="1" dirty="0" smtClean="0"/>
              <a:t>m.s</a:t>
            </a:r>
            <a:r>
              <a:rPr lang="fr-FR" i="1" baseline="30000" dirty="0" smtClean="0"/>
              <a:t>-1</a:t>
            </a:r>
            <a:r>
              <a:rPr lang="fr-FR" i="1" dirty="0" smtClean="0"/>
              <a:t>; c </a:t>
            </a:r>
            <a:r>
              <a:rPr lang="fr-FR" i="1" dirty="0"/>
              <a:t>= 3,00 × 10</a:t>
            </a:r>
            <a:r>
              <a:rPr lang="fr-FR" i="1" baseline="30000" dirty="0"/>
              <a:t>8 </a:t>
            </a:r>
            <a:r>
              <a:rPr lang="fr-FR" i="1" dirty="0"/>
              <a:t>m.s</a:t>
            </a:r>
            <a:r>
              <a:rPr lang="fr-FR" i="1" baseline="30000" dirty="0"/>
              <a:t>-1</a:t>
            </a:r>
            <a:endParaRPr lang="fr-FR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i="1" dirty="0">
                <a:latin typeface="Symbol" pitchFamily="18" charset="2"/>
              </a:rPr>
              <a:t>n </a:t>
            </a:r>
            <a:r>
              <a:rPr lang="fr-FR" i="1" dirty="0"/>
              <a:t> en hertz (Hz)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i="1" dirty="0">
                <a:latin typeface="Symbol" pitchFamily="18" charset="2"/>
              </a:rPr>
              <a:t>l </a:t>
            </a:r>
            <a:r>
              <a:rPr lang="fr-FR" i="1" dirty="0"/>
              <a:t>en mètre (m</a:t>
            </a:r>
            <a:r>
              <a:rPr lang="fr-FR" i="1" dirty="0" smtClean="0"/>
              <a:t>)</a:t>
            </a:r>
            <a:endParaRPr lang="fr-FR" i="1" dirty="0">
              <a:latin typeface="Symbol" pitchFamily="18" charset="2"/>
            </a:endParaRPr>
          </a:p>
        </p:txBody>
      </p:sp>
      <p:pic>
        <p:nvPicPr>
          <p:cNvPr id="2050" name="Picture 2" descr="http://www.teslabel.be/archives/irrad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6141401" cy="10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74649"/>
            <a:ext cx="5886226" cy="205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Insuffisance du modèle ondulatoire</a:t>
            </a:r>
          </a:p>
          <a:p>
            <a:pPr algn="just"/>
            <a:r>
              <a:rPr lang="fr-FR" sz="2000" i="1" dirty="0" smtClean="0"/>
              <a:t>Le modèle </a:t>
            </a:r>
            <a:r>
              <a:rPr lang="fr-FR" sz="2000" b="1" i="1" dirty="0" smtClean="0"/>
              <a:t>ondulatoire</a:t>
            </a:r>
            <a:r>
              <a:rPr lang="fr-FR" sz="2000" i="1" dirty="0" smtClean="0"/>
              <a:t> de la lumière est indispensable pour étudier la </a:t>
            </a:r>
            <a:r>
              <a:rPr lang="fr-FR" sz="2000" b="1" i="1" dirty="0" smtClean="0"/>
              <a:t>propagation</a:t>
            </a:r>
            <a:r>
              <a:rPr lang="fr-FR" sz="2000" i="1" dirty="0" smtClean="0"/>
              <a:t> de la lumière mais est insuffisant pour décrire les échanges d’énergie entre </a:t>
            </a:r>
            <a:r>
              <a:rPr lang="fr-FR" sz="2000" b="1" i="1" dirty="0" smtClean="0"/>
              <a:t>matière</a:t>
            </a:r>
            <a:r>
              <a:rPr lang="fr-FR" sz="2000" i="1" dirty="0" smtClean="0"/>
              <a:t> et </a:t>
            </a:r>
            <a:r>
              <a:rPr lang="fr-FR" sz="2000" b="1" i="1" dirty="0" smtClean="0"/>
              <a:t>lumière</a:t>
            </a:r>
            <a:r>
              <a:rPr lang="fr-FR" sz="2000" i="1" dirty="0" smtClean="0"/>
              <a:t>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7" y="0"/>
            <a:ext cx="568863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La lumière : onde ou particules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 descr="http://molaire1.perso.sfr.fr/on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61153"/>
            <a:ext cx="4752528" cy="31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 photon</a:t>
            </a:r>
          </a:p>
          <a:p>
            <a:pPr algn="just"/>
            <a:r>
              <a:rPr lang="fr-FR" sz="2000" i="1" dirty="0" smtClean="0"/>
              <a:t>Les transferts d’énergie entre matière et lumière sont </a:t>
            </a:r>
            <a:r>
              <a:rPr lang="fr-FR" sz="2000" b="1" i="1" dirty="0" smtClean="0"/>
              <a:t>discontinus</a:t>
            </a:r>
            <a:r>
              <a:rPr lang="fr-FR" sz="2000" i="1" dirty="0" smtClean="0"/>
              <a:t> ou </a:t>
            </a:r>
            <a:r>
              <a:rPr lang="fr-FR" sz="2000" b="1" i="1" dirty="0" smtClean="0"/>
              <a:t>quantifiés</a:t>
            </a:r>
            <a:r>
              <a:rPr lang="fr-FR" sz="2000" i="1" dirty="0" smtClean="0"/>
              <a:t>. Ils ne peuvent se faire que par « </a:t>
            </a:r>
            <a:r>
              <a:rPr lang="fr-FR" sz="2000" b="1" i="1" dirty="0" smtClean="0"/>
              <a:t>paquets</a:t>
            </a:r>
            <a:r>
              <a:rPr lang="fr-FR" sz="2000" i="1" dirty="0" smtClean="0"/>
              <a:t> » d’énergie contenant chacun une énergie bien déterminée.</a:t>
            </a:r>
          </a:p>
          <a:p>
            <a:pPr algn="just"/>
            <a:r>
              <a:rPr lang="fr-FR" sz="2000" i="1" dirty="0" smtClean="0"/>
              <a:t>Un paquet d’énergie contenant la plus petite énergie échangeable est appelée un </a:t>
            </a:r>
            <a:r>
              <a:rPr lang="fr-FR" sz="2000" b="1" i="1" dirty="0" smtClean="0"/>
              <a:t>quantum</a:t>
            </a:r>
            <a:r>
              <a:rPr lang="fr-FR" sz="2000" i="1" dirty="0" smtClean="0"/>
              <a:t> (au pluriel: des </a:t>
            </a:r>
            <a:r>
              <a:rPr lang="fr-FR" sz="2000" b="1" i="1" dirty="0" smtClean="0"/>
              <a:t>quantas</a:t>
            </a:r>
            <a:r>
              <a:rPr lang="fr-FR" sz="2000" i="1" dirty="0" smtClean="0"/>
              <a:t>)</a:t>
            </a:r>
          </a:p>
          <a:p>
            <a:pPr algn="just"/>
            <a:r>
              <a:rPr lang="fr-FR" sz="2000" i="1" dirty="0" smtClean="0"/>
              <a:t>Un </a:t>
            </a:r>
            <a:r>
              <a:rPr lang="fr-FR" sz="2000" b="1" i="1" dirty="0" smtClean="0"/>
              <a:t>quantum </a:t>
            </a:r>
            <a:r>
              <a:rPr lang="fr-FR" sz="2000" i="1" dirty="0" smtClean="0"/>
              <a:t>d’énergie </a:t>
            </a:r>
            <a:r>
              <a:rPr lang="fr-FR" sz="2000" b="1" i="1" dirty="0" smtClean="0"/>
              <a:t>lumineuse</a:t>
            </a:r>
            <a:r>
              <a:rPr lang="fr-FR" sz="2000" i="1" dirty="0" smtClean="0"/>
              <a:t> est appelée un </a:t>
            </a:r>
            <a:r>
              <a:rPr lang="fr-FR" sz="2000" b="1" i="1" dirty="0" smtClean="0"/>
              <a:t>photon</a:t>
            </a:r>
            <a:r>
              <a:rPr lang="fr-FR" sz="2000" i="1" dirty="0" smtClean="0"/>
              <a:t> </a:t>
            </a:r>
          </a:p>
          <a:p>
            <a:pPr algn="just"/>
            <a:r>
              <a:rPr lang="fr-FR" sz="2000" i="1" dirty="0" smtClean="0"/>
              <a:t>On parle de modèle </a:t>
            </a:r>
            <a:r>
              <a:rPr lang="fr-FR" sz="2000" b="1" i="1" dirty="0" smtClean="0"/>
              <a:t>corpusculaire </a:t>
            </a:r>
            <a:r>
              <a:rPr lang="fr-FR" sz="2000" i="1" dirty="0" smtClean="0"/>
              <a:t>de la lumière </a:t>
            </a:r>
            <a:r>
              <a:rPr lang="fr-FR" sz="2000" b="1" i="1" dirty="0" smtClean="0"/>
              <a:t>(Einstein</a:t>
            </a:r>
            <a:r>
              <a:rPr lang="fr-FR" sz="2000" i="1" dirty="0" smtClean="0"/>
              <a:t>, </a:t>
            </a:r>
            <a:r>
              <a:rPr lang="fr-FR" sz="2000" b="1" i="1" dirty="0" smtClean="0"/>
              <a:t>1905</a:t>
            </a:r>
            <a:r>
              <a:rPr lang="fr-FR" sz="2000" i="1" dirty="0" smtClean="0"/>
              <a:t>).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7" y="0"/>
            <a:ext cx="568863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La lumière : onde ou particules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5" name="Picture 9" descr="C:\Users\François\Desktop\Captur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33" y="4421428"/>
            <a:ext cx="3616321" cy="21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L’énergie du photon</a:t>
            </a:r>
          </a:p>
          <a:p>
            <a:pPr algn="just"/>
            <a:r>
              <a:rPr lang="fr-FR" sz="2000" i="1" dirty="0"/>
              <a:t>Chaque photon d'un rayonnement (lumière, ondes radios, rayons X...) est porteur d'un </a:t>
            </a:r>
            <a:r>
              <a:rPr lang="fr-FR" sz="2000" b="1" i="1" dirty="0"/>
              <a:t>quantum d'énergie </a:t>
            </a:r>
            <a:r>
              <a:rPr lang="fr-FR" sz="2000" i="1" dirty="0"/>
              <a:t>caractéristique de sa </a:t>
            </a:r>
            <a:r>
              <a:rPr lang="fr-FR" sz="2000" b="1" i="1" dirty="0" smtClean="0"/>
              <a:t>fréquence</a:t>
            </a:r>
            <a:r>
              <a:rPr lang="fr-FR" sz="2000" i="1" dirty="0" smtClean="0"/>
              <a:t>.</a:t>
            </a:r>
          </a:p>
          <a:p>
            <a:pPr algn="just"/>
            <a:r>
              <a:rPr lang="fr-FR" sz="2000" i="1" dirty="0" smtClean="0"/>
              <a:t>L’énergie </a:t>
            </a:r>
            <a:r>
              <a:rPr lang="fr-FR" sz="2000" b="1" i="1" dirty="0" smtClean="0">
                <a:latin typeface="Symbol" pitchFamily="18" charset="2"/>
              </a:rPr>
              <a:t>D</a:t>
            </a:r>
            <a:r>
              <a:rPr lang="fr-FR" sz="2000" b="1" i="1" dirty="0" smtClean="0"/>
              <a:t>E </a:t>
            </a:r>
            <a:r>
              <a:rPr lang="fr-FR" sz="2000" i="1" dirty="0" smtClean="0"/>
              <a:t>d’un photon, associé à une radiation de fréquence </a:t>
            </a:r>
            <a:r>
              <a:rPr lang="fr-FR" sz="2000" b="1" i="1" dirty="0" smtClean="0">
                <a:latin typeface="Symbol" pitchFamily="18" charset="2"/>
              </a:rPr>
              <a:t>n</a:t>
            </a:r>
            <a:r>
              <a:rPr lang="fr-FR" sz="2000" i="1" dirty="0" smtClean="0"/>
              <a:t>, est donnée par la relation (formule de Planck) :</a:t>
            </a:r>
          </a:p>
          <a:p>
            <a:pPr algn="just"/>
            <a:endParaRPr lang="fr-FR" sz="2000" i="1" dirty="0"/>
          </a:p>
          <a:p>
            <a:pPr algn="ctr"/>
            <a:r>
              <a:rPr lang="fr-FR" sz="2400" b="1" i="1" dirty="0" smtClean="0">
                <a:latin typeface="Symbol" pitchFamily="18" charset="2"/>
              </a:rPr>
              <a:t>D</a:t>
            </a:r>
            <a:r>
              <a:rPr lang="fr-FR" sz="2400" b="1" i="1" dirty="0" smtClean="0"/>
              <a:t>E = </a:t>
            </a:r>
            <a:r>
              <a:rPr lang="fr-FR" sz="2400" b="1" i="1" dirty="0" err="1" smtClean="0"/>
              <a:t>h</a:t>
            </a:r>
            <a:r>
              <a:rPr lang="fr-FR" sz="2400" b="1" i="1" dirty="0" err="1" smtClean="0">
                <a:latin typeface="Symbol" pitchFamily="18" charset="2"/>
              </a:rPr>
              <a:t>n</a:t>
            </a:r>
            <a:endParaRPr lang="fr-FR" sz="24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>
                <a:latin typeface="Symbol" pitchFamily="18" charset="2"/>
              </a:rPr>
              <a:t>n </a:t>
            </a:r>
            <a:r>
              <a:rPr lang="fr-FR" sz="2000" i="1" dirty="0" smtClean="0"/>
              <a:t>en hertz (Hz)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>
                <a:latin typeface="Symbol" pitchFamily="18" charset="2"/>
              </a:rPr>
              <a:t>D</a:t>
            </a:r>
            <a:r>
              <a:rPr lang="fr-FR" sz="2000" i="1" dirty="0" smtClean="0"/>
              <a:t>E en joule (J)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h désigne une constante universelle appelée constante de Planck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000" i="1" dirty="0" smtClean="0"/>
              <a:t>h = 6,63 </a:t>
            </a:r>
            <a:r>
              <a:rPr lang="fr-FR" sz="2000" i="1" dirty="0" smtClean="0">
                <a:latin typeface="Gill Sans MT"/>
              </a:rPr>
              <a:t>× 10</a:t>
            </a:r>
            <a:r>
              <a:rPr lang="fr-FR" sz="2000" i="1" baseline="30000" dirty="0" smtClean="0">
                <a:latin typeface="Gill Sans MT"/>
              </a:rPr>
              <a:t>-34 </a:t>
            </a:r>
            <a:r>
              <a:rPr lang="fr-FR" sz="2000" i="1" dirty="0" err="1" smtClean="0">
                <a:latin typeface="Gill Sans MT"/>
              </a:rPr>
              <a:t>J.s</a:t>
            </a:r>
            <a:endParaRPr lang="fr-FR" sz="2000" i="1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7" y="0"/>
            <a:ext cx="568863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La lumière : onde ou particules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79565" y="4846654"/>
            <a:ext cx="7882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u="sng" dirty="0" smtClean="0"/>
              <a:t>Remarque</a:t>
            </a:r>
            <a:r>
              <a:rPr lang="fr-FR" sz="2000" i="1" dirty="0" smtClean="0"/>
              <a:t> : le joule étant une unité beaucoup trop grande pour les énergies concernant le photon ou les particules comme l’atome, on utilisera l’</a:t>
            </a:r>
            <a:r>
              <a:rPr lang="fr-FR" sz="2000" b="1" i="1" dirty="0" err="1" smtClean="0"/>
              <a:t>électron-volt</a:t>
            </a:r>
            <a:r>
              <a:rPr lang="fr-FR" sz="2000" i="1" dirty="0" smtClean="0"/>
              <a:t>, de symbole </a:t>
            </a:r>
            <a:r>
              <a:rPr lang="fr-FR" sz="2000" b="1" i="1" dirty="0" smtClean="0"/>
              <a:t>eV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b="1" i="1" dirty="0" smtClean="0"/>
              <a:t>1 eV = 1,60 </a:t>
            </a:r>
            <a:r>
              <a:rPr lang="fr-FR" sz="2000" b="1" i="1" dirty="0" smtClean="0">
                <a:latin typeface="Gill Sans MT"/>
              </a:rPr>
              <a:t>× 10</a:t>
            </a:r>
            <a:r>
              <a:rPr lang="fr-FR" sz="2000" b="1" i="1" baseline="30000" dirty="0" smtClean="0">
                <a:latin typeface="Gill Sans MT"/>
              </a:rPr>
              <a:t>-19</a:t>
            </a:r>
            <a:r>
              <a:rPr lang="fr-FR" sz="2000" b="1" i="1" dirty="0" smtClean="0">
                <a:latin typeface="Gill Sans MT"/>
              </a:rPr>
              <a:t> J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17675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La dualité onde-corpuscule</a:t>
            </a:r>
          </a:p>
          <a:p>
            <a:pPr algn="just"/>
            <a:r>
              <a:rPr lang="fr-FR" sz="2000" i="1" dirty="0" smtClean="0"/>
              <a:t>On peut donc considérer la lumière de deux façons: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i="1" dirty="0"/>
              <a:t>les </a:t>
            </a:r>
            <a:r>
              <a:rPr lang="fr-FR" sz="2000" b="1" i="1" dirty="0"/>
              <a:t>corpuscules</a:t>
            </a:r>
            <a:r>
              <a:rPr lang="fr-FR" sz="2000" i="1" dirty="0"/>
              <a:t>, qui sont des sortes de billes </a:t>
            </a:r>
            <a:r>
              <a:rPr lang="fr-FR" sz="2000" i="1" dirty="0" smtClean="0"/>
              <a:t>microscopiques,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i="1" dirty="0" smtClean="0"/>
              <a:t>les</a:t>
            </a:r>
            <a:r>
              <a:rPr lang="fr-FR" sz="2000" i="1" dirty="0"/>
              <a:t> </a:t>
            </a:r>
            <a:r>
              <a:rPr lang="fr-FR" sz="2000" b="1" i="1" dirty="0"/>
              <a:t>ondes</a:t>
            </a:r>
            <a:r>
              <a:rPr lang="fr-FR" sz="2000" i="1" dirty="0"/>
              <a:t>, qui se propagent dans l'espace un peu comme le mouvement d'une vague sur la mer</a:t>
            </a:r>
            <a:r>
              <a:rPr lang="fr-FR" sz="2000" i="1" dirty="0" smtClean="0"/>
              <a:t>.</a:t>
            </a:r>
          </a:p>
          <a:p>
            <a:pPr algn="just"/>
            <a:r>
              <a:rPr lang="fr-FR" sz="2000" i="1" dirty="0" smtClean="0"/>
              <a:t>La structure de la lumière est à la fois </a:t>
            </a:r>
            <a:r>
              <a:rPr lang="fr-FR" sz="2000" b="1" i="1" dirty="0" smtClean="0"/>
              <a:t>ondulatoire </a:t>
            </a:r>
            <a:r>
              <a:rPr lang="fr-FR" sz="2000" i="1" dirty="0" smtClean="0"/>
              <a:t>et </a:t>
            </a:r>
            <a:r>
              <a:rPr lang="fr-FR" sz="2000" b="1" i="1" dirty="0" smtClean="0"/>
              <a:t>corpusculaire</a:t>
            </a:r>
            <a:r>
              <a:rPr lang="fr-FR" sz="2000" i="1" dirty="0" smtClean="0"/>
              <a:t>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7" y="0"/>
            <a:ext cx="568863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La lumière : onde ou particules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6" name="Picture 2" descr="http://molaire1.perso.sfr.fr/dual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24" y="3507929"/>
            <a:ext cx="3557367" cy="26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Quantification de l’énergie d’un atome</a:t>
            </a:r>
          </a:p>
          <a:p>
            <a:pPr algn="just"/>
            <a:r>
              <a:rPr lang="fr-FR" sz="2000" i="1" dirty="0" smtClean="0"/>
              <a:t>A chaque répartition des électrons sur les couches électroniques, correspond un </a:t>
            </a:r>
            <a:r>
              <a:rPr lang="fr-FR" sz="2000" b="1" i="1" dirty="0" smtClean="0"/>
              <a:t>niveau d’énergie </a:t>
            </a:r>
            <a:r>
              <a:rPr lang="fr-FR" sz="2000" i="1" dirty="0" smtClean="0"/>
              <a:t>de l’atome 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Pour qu’un électron passe d’une couche électronique (1) à une couche supérieure (2), l’atome doit </a:t>
            </a:r>
            <a:r>
              <a:rPr lang="fr-FR" sz="2000" b="1" i="1" dirty="0" smtClean="0"/>
              <a:t>recevoir</a:t>
            </a:r>
            <a:r>
              <a:rPr lang="fr-FR" sz="2000" i="1" dirty="0" smtClean="0"/>
              <a:t> une certaine quantité d’énergie : il passe à un niveau d’énergie </a:t>
            </a:r>
            <a:r>
              <a:rPr lang="fr-FR" sz="2000" b="1" i="1" dirty="0" smtClean="0"/>
              <a:t>supérieur</a:t>
            </a:r>
            <a:r>
              <a:rPr lang="fr-FR" sz="2000" i="1" dirty="0" smtClean="0"/>
              <a:t>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7046" y="0"/>
            <a:ext cx="7333385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Le photon</a:t>
            </a:r>
            <a:br>
              <a:rPr lang="fr-FR" sz="3600" dirty="0" smtClean="0"/>
            </a:br>
            <a:r>
              <a:rPr lang="fr-FR" sz="2800" dirty="0" smtClean="0"/>
              <a:t>Quantification des niveaux d’énergie de la matière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utoShape 4" descr="http://plusbelleslesmaths.com/wp-content/uploads/2012/11/ampou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4" descr="http://molaire1.perso.sfr.fr/Par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molaire1.perso.sfr.fr/Part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http://molaire1.perso.sfr.fr/Part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44" y="3356992"/>
            <a:ext cx="2352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81" y="3528442"/>
            <a:ext cx="23145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147716" y="3093565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i="1" dirty="0"/>
              <a:t>Si le changement de couche est l’</a:t>
            </a:r>
            <a:r>
              <a:rPr lang="fr-FR" sz="2000" b="1" i="1" dirty="0"/>
              <a:t>inverse</a:t>
            </a:r>
            <a:r>
              <a:rPr lang="fr-FR" sz="2000" i="1" dirty="0"/>
              <a:t> du précédent, l’atome </a:t>
            </a:r>
            <a:r>
              <a:rPr lang="fr-FR" sz="2000" b="1" i="1" dirty="0"/>
              <a:t>restitue</a:t>
            </a:r>
            <a:r>
              <a:rPr lang="fr-FR" sz="2000" i="1" dirty="0"/>
              <a:t> la même quantité d’énergie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300116" y="6150114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Les énergies pouvant être échangées par un atome au repos sont </a:t>
            </a:r>
          </a:p>
          <a:p>
            <a:r>
              <a:rPr lang="fr-FR" sz="2000" b="1" i="1" dirty="0" smtClean="0"/>
              <a:t>quantifiées</a:t>
            </a:r>
            <a:r>
              <a:rPr lang="fr-FR" sz="2000" i="1" dirty="0" smtClean="0"/>
              <a:t> : elles ne peuvent prendre que des </a:t>
            </a:r>
            <a:r>
              <a:rPr lang="fr-FR" sz="2000" b="1" i="1" dirty="0" smtClean="0"/>
              <a:t>valeurs discrètes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7613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9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12763</TotalTime>
  <Words>1168</Words>
  <Application>Microsoft Office PowerPoint</Application>
  <PresentationFormat>Affichage à l'écran (4:3)</PresentationFormat>
  <Paragraphs>169</Paragraphs>
  <Slides>27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Gill Sans MT</vt:lpstr>
      <vt:lpstr>Symbol</vt:lpstr>
      <vt:lpstr>Verdana</vt:lpstr>
      <vt:lpstr>Wingdings</vt:lpstr>
      <vt:lpstr>Wingdings 2</vt:lpstr>
      <vt:lpstr>Solstice</vt:lpstr>
      <vt:lpstr>Couleurs et images</vt:lpstr>
      <vt:lpstr>Le photon</vt:lpstr>
      <vt:lpstr>Le photon Lumière et énergie</vt:lpstr>
      <vt:lpstr>Le photon Lumière et énergie</vt:lpstr>
      <vt:lpstr>Le photon La lumière : onde ou particules</vt:lpstr>
      <vt:lpstr>Le photon La lumière : onde ou particules</vt:lpstr>
      <vt:lpstr>Le photon La lumière : onde ou particules</vt:lpstr>
      <vt:lpstr>Le photon La lumière : onde ou particules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Présentation PowerPoint</vt:lpstr>
      <vt:lpstr>Le photon Quantification des niveaux d’énergie de la matière</vt:lpstr>
      <vt:lpstr>Le photon Quantification des niveaux d’énergie de la matière</vt:lpstr>
      <vt:lpstr>Le photon Quantification des niveaux d’énergie de la matière</vt:lpstr>
      <vt:lpstr>Le photon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Emmanuelle</dc:creator>
  <cp:lastModifiedBy>François</cp:lastModifiedBy>
  <cp:revision>612</cp:revision>
  <dcterms:created xsi:type="dcterms:W3CDTF">2011-11-26T21:21:18Z</dcterms:created>
  <dcterms:modified xsi:type="dcterms:W3CDTF">2013-11-25T11:59:35Z</dcterms:modified>
</cp:coreProperties>
</file>