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84" autoAdjust="0"/>
  </p:normalViewPr>
  <p:slideViewPr>
    <p:cSldViewPr>
      <p:cViewPr varScale="1">
        <p:scale>
          <a:sx n="48" d="100"/>
          <a:sy n="48" d="100"/>
        </p:scale>
        <p:origin x="110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11/09/2014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Structure moléculaire et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Groupes caractéristiques</a:t>
            </a:r>
          </a:p>
          <a:p>
            <a:pPr algn="just"/>
            <a:r>
              <a:rPr lang="fr-FR" sz="2000" i="1" dirty="0" smtClean="0"/>
              <a:t>La présence supplémentaire de groupes caractéristiques comme </a:t>
            </a:r>
            <a:r>
              <a:rPr lang="fr-FR" sz="2000" b="1" i="1" dirty="0" smtClean="0"/>
              <a:t>– NH</a:t>
            </a:r>
            <a:r>
              <a:rPr lang="fr-FR" sz="2000" b="1" i="1" baseline="-25000" dirty="0" smtClean="0"/>
              <a:t>2</a:t>
            </a:r>
            <a:r>
              <a:rPr lang="fr-FR" sz="2000" i="1" dirty="0" smtClean="0"/>
              <a:t>, </a:t>
            </a:r>
            <a:r>
              <a:rPr lang="fr-FR" sz="2000" b="1" i="1" dirty="0" smtClean="0"/>
              <a:t>- OH</a:t>
            </a:r>
            <a:r>
              <a:rPr lang="fr-FR" sz="2000" i="1" dirty="0" smtClean="0"/>
              <a:t>, </a:t>
            </a:r>
            <a:r>
              <a:rPr lang="fr-FR" sz="2000" b="1" i="1" dirty="0" smtClean="0"/>
              <a:t>- O – CH</a:t>
            </a:r>
            <a:r>
              <a:rPr lang="fr-FR" sz="2000" b="1" i="1" baseline="-25000" dirty="0" smtClean="0"/>
              <a:t>3</a:t>
            </a:r>
            <a:r>
              <a:rPr lang="fr-FR" sz="2000" b="1" i="1" dirty="0"/>
              <a:t> </a:t>
            </a:r>
            <a:r>
              <a:rPr lang="fr-FR" sz="2000" i="1" dirty="0" smtClean="0"/>
              <a:t>ou encore </a:t>
            </a:r>
            <a:r>
              <a:rPr lang="fr-FR" sz="2000" b="1" i="1" dirty="0" smtClean="0"/>
              <a:t>– </a:t>
            </a:r>
            <a:r>
              <a:rPr lang="fr-FR" sz="2000" b="1" i="1" dirty="0" err="1" smtClean="0"/>
              <a:t>Br</a:t>
            </a:r>
            <a:r>
              <a:rPr lang="fr-FR" sz="2000" b="1" i="1" dirty="0"/>
              <a:t> </a:t>
            </a:r>
            <a:r>
              <a:rPr lang="fr-FR" sz="2000" i="1" dirty="0" smtClean="0"/>
              <a:t>modifient la couleur de la molécule : ce sont des groupes </a:t>
            </a:r>
            <a:r>
              <a:rPr lang="fr-FR" sz="2000" b="1" i="1" dirty="0" err="1" smtClean="0"/>
              <a:t>auxochromes</a:t>
            </a:r>
            <a:r>
              <a:rPr lang="fr-FR" sz="2000" i="1" dirty="0" smtClean="0"/>
              <a:t>.</a:t>
            </a:r>
          </a:p>
        </p:txBody>
      </p:sp>
      <p:pic>
        <p:nvPicPr>
          <p:cNvPr id="2050" name="Picture 2" descr="C:\Users\François\Desktop\Capture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16" y="2924944"/>
            <a:ext cx="372219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365" y="3140968"/>
            <a:ext cx="2154895" cy="122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95453" y="4790292"/>
            <a:ext cx="364170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/>
                <a:solidFill>
                  <a:srgbClr val="660033"/>
                </a:solidFill>
                <a:effectLst/>
                <a:latin typeface="Brush Script MT" pitchFamily="66" charset="0"/>
                <a:cs typeface="Aparajita" pitchFamily="34" charset="0"/>
              </a:rPr>
              <a:t>Pourpre de Tyr</a:t>
            </a:r>
            <a:endParaRPr lang="fr-FR" sz="5400" b="1" cap="none" spc="0" dirty="0">
              <a:ln/>
              <a:solidFill>
                <a:srgbClr val="660033"/>
              </a:solidFill>
              <a:effectLst/>
              <a:latin typeface="Brush Script MT" pitchFamily="66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3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Facteurs influençant la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 pH du milieu</a:t>
            </a:r>
          </a:p>
          <a:p>
            <a:pPr algn="just"/>
            <a:r>
              <a:rPr lang="fr-FR" sz="2000" i="1" dirty="0" smtClean="0"/>
              <a:t>En général, l’</a:t>
            </a:r>
            <a:r>
              <a:rPr lang="fr-FR" sz="2000" b="1" i="1" dirty="0" smtClean="0"/>
              <a:t>acidité</a:t>
            </a:r>
            <a:r>
              <a:rPr lang="fr-FR" sz="2000" i="1" dirty="0" smtClean="0"/>
              <a:t> du milieu influence la couleur de molécules possédant </a:t>
            </a:r>
            <a:r>
              <a:rPr lang="fr-FR" sz="2000" i="1" smtClean="0"/>
              <a:t>plusieurs groupes </a:t>
            </a:r>
            <a:r>
              <a:rPr lang="fr-FR" sz="2000" b="1" i="1" dirty="0" smtClean="0"/>
              <a:t>– OH</a:t>
            </a:r>
            <a:r>
              <a:rPr lang="fr-FR" sz="2000" i="1" dirty="0" smtClean="0"/>
              <a:t>.</a:t>
            </a:r>
            <a:endParaRPr lang="fr-FR" sz="2000" i="1" dirty="0"/>
          </a:p>
          <a:p>
            <a:pPr algn="just"/>
            <a:r>
              <a:rPr lang="fr-FR" sz="2000" i="1" dirty="0" smtClean="0"/>
              <a:t>Un grand nombre de ces espèces sont utilisées pour connaître la valeur du pH: ce sont des </a:t>
            </a:r>
            <a:r>
              <a:rPr lang="fr-FR" sz="2000" b="1" i="1" dirty="0" smtClean="0"/>
              <a:t>indicateurs colorés </a:t>
            </a:r>
            <a:r>
              <a:rPr lang="fr-FR" sz="2000" i="1" dirty="0" smtClean="0"/>
              <a:t>de pH.</a:t>
            </a:r>
          </a:p>
        </p:txBody>
      </p:sp>
      <p:pic>
        <p:nvPicPr>
          <p:cNvPr id="2050" name="Picture 2" descr="http://ecl.ac-orleans-tours.fr/clg-hubert-fillay-bracieux/physique/experiences/juscho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70740"/>
            <a:ext cx="4320480" cy="326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799692" y="6289069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Echelle de pH réalisée à partir de jus de chou rouge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252352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Facteurs influençant la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La nature du milieu</a:t>
            </a:r>
          </a:p>
          <a:p>
            <a:pPr algn="just"/>
            <a:r>
              <a:rPr lang="fr-FR" sz="2000" i="1" dirty="0" smtClean="0"/>
              <a:t>La couleur d’une teinture peut être modifiée par la nature de la </a:t>
            </a:r>
            <a:r>
              <a:rPr lang="fr-FR" sz="2000" b="1" i="1" dirty="0" smtClean="0"/>
              <a:t>fibre textile</a:t>
            </a:r>
            <a:r>
              <a:rPr lang="fr-FR" sz="2000" i="1" dirty="0" smtClean="0"/>
              <a:t>.</a:t>
            </a:r>
          </a:p>
          <a:p>
            <a:pPr algn="just"/>
            <a:r>
              <a:rPr lang="fr-FR" sz="2000" i="1" dirty="0" smtClean="0"/>
              <a:t>La couleur d’un colorant peut dépendre de la nature du </a:t>
            </a:r>
            <a:r>
              <a:rPr lang="fr-FR" sz="2000" b="1" i="1" dirty="0" smtClean="0"/>
              <a:t>solvant</a:t>
            </a:r>
            <a:r>
              <a:rPr lang="fr-FR" sz="2000" i="1" dirty="0" smtClean="0"/>
              <a:t> : on parle de colorant </a:t>
            </a:r>
            <a:r>
              <a:rPr lang="fr-FR" sz="2000" b="1" i="1" dirty="0" err="1" smtClean="0"/>
              <a:t>solvatochrome</a:t>
            </a:r>
            <a:r>
              <a:rPr lang="fr-FR" sz="2000" i="1" dirty="0" smtClean="0"/>
              <a:t>.</a:t>
            </a:r>
          </a:p>
        </p:txBody>
      </p:sp>
      <p:pic>
        <p:nvPicPr>
          <p:cNvPr id="3074" name="Picture 2" descr="http://wolff.spc.2nde.voila.net/3b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202" y="2708920"/>
            <a:ext cx="3135891" cy="336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9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Facteurs influençant la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Autres facteurs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 </a:t>
            </a:r>
            <a:r>
              <a:rPr lang="fr-FR" sz="2000" b="1" i="1" dirty="0" smtClean="0"/>
              <a:t>dioxygène </a:t>
            </a:r>
            <a:r>
              <a:rPr lang="fr-FR" sz="2000" i="1" dirty="0" smtClean="0"/>
              <a:t>de l’air peut modifier les groupes caractéristiques (</a:t>
            </a:r>
            <a:r>
              <a:rPr lang="fr-FR" sz="2000" b="1" i="1" dirty="0" smtClean="0"/>
              <a:t>oxydation</a:t>
            </a:r>
            <a:r>
              <a:rPr lang="fr-FR" sz="2000" i="1" dirty="0" smtClean="0"/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Un matériau exposé à la </a:t>
            </a:r>
            <a:r>
              <a:rPr lang="fr-FR" sz="2000" b="1" i="1" dirty="0" smtClean="0"/>
              <a:t>lumière</a:t>
            </a:r>
            <a:r>
              <a:rPr lang="fr-FR" sz="2000" i="1" dirty="0" smtClean="0"/>
              <a:t> est dit </a:t>
            </a:r>
            <a:r>
              <a:rPr lang="fr-FR" sz="2000" b="1" i="1" dirty="0" smtClean="0"/>
              <a:t>photochrome</a:t>
            </a:r>
            <a:r>
              <a:rPr lang="fr-FR" sz="2000" i="1" dirty="0" smtClean="0"/>
              <a:t> si sa couleur est modifiée (verres de lunettes)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</a:t>
            </a:r>
            <a:r>
              <a:rPr lang="fr-FR" sz="2000" b="1" i="1" dirty="0" smtClean="0"/>
              <a:t>température</a:t>
            </a:r>
            <a:r>
              <a:rPr lang="fr-FR" sz="2000" i="1" dirty="0" smtClean="0"/>
              <a:t> et l’</a:t>
            </a:r>
            <a:r>
              <a:rPr lang="fr-FR" sz="2000" b="1" i="1" dirty="0" smtClean="0"/>
              <a:t>humidité</a:t>
            </a:r>
            <a:r>
              <a:rPr lang="fr-FR" sz="2000" i="1" dirty="0" smtClean="0"/>
              <a:t> peuvent jouer un rôle sur la couleur de certaines molécules.</a:t>
            </a:r>
          </a:p>
        </p:txBody>
      </p:sp>
      <p:pic>
        <p:nvPicPr>
          <p:cNvPr id="4098" name="Picture 2" descr="http://www.spc-leblog.fr/wp-content/uploads/2013/04/Liquide-magiqu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935" y="3447969"/>
            <a:ext cx="38404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027407" y="6352181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Expérience du « liquide magique »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65886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4" name="Picture 4" descr="http://coulure.free.fr/blog/wp-content/2010/10/pixma3-550x4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297" y="1412776"/>
            <a:ext cx="3960440" cy="35427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Pigments et colorants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pigments sont des substances colorées dispersées dans un milieu où elles sont insolubles.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colorants sont des substances colorées solubles dans leur milieu d’emploi.</a:t>
            </a:r>
          </a:p>
        </p:txBody>
      </p:sp>
      <p:pic>
        <p:nvPicPr>
          <p:cNvPr id="1026" name="Picture 2" descr="http://www.carandache.com/_imgm/Images/Maison/savoirfaire/FA_pigmen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16" y="3284985"/>
            <a:ext cx="3064244" cy="247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nepia.com/wp-content/uploads/anepia-colorants-naturels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998" y="3429000"/>
            <a:ext cx="3567510" cy="192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383694" y="57959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Pigments</a:t>
            </a:r>
            <a:endParaRPr lang="fr-FR" b="1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652120" y="549947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Colorants</a:t>
            </a:r>
            <a:endParaRPr lang="fr-FR" b="1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090588" y="6165304"/>
            <a:ext cx="695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Les pigments et les colorants peuvent être </a:t>
            </a:r>
            <a:r>
              <a:rPr lang="fr-FR" b="1" i="1" dirty="0" smtClean="0"/>
              <a:t>naturels</a:t>
            </a:r>
            <a:r>
              <a:rPr lang="fr-FR" i="1" dirty="0" smtClean="0"/>
              <a:t>, </a:t>
            </a:r>
            <a:r>
              <a:rPr lang="fr-FR" b="1" i="1" dirty="0" smtClean="0"/>
              <a:t>synthétiques</a:t>
            </a:r>
            <a:r>
              <a:rPr lang="fr-FR" i="1" dirty="0" smtClean="0"/>
              <a:t> ou </a:t>
            </a:r>
            <a:r>
              <a:rPr lang="fr-FR" b="1" i="1" dirty="0" smtClean="0"/>
              <a:t>artificiels</a:t>
            </a:r>
            <a:r>
              <a:rPr lang="fr-FR" i="1" dirty="0" smtClean="0"/>
              <a:t>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3654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Applications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pigments sont essentiellement utilisés dans l’</a:t>
            </a:r>
            <a:r>
              <a:rPr lang="fr-FR" sz="2000" b="1" i="1" dirty="0" smtClean="0"/>
              <a:t>art</a:t>
            </a:r>
            <a:r>
              <a:rPr lang="fr-FR" sz="2000" i="1" dirty="0" smtClean="0"/>
              <a:t> et dans l’</a:t>
            </a:r>
            <a:r>
              <a:rPr lang="fr-FR" sz="2000" b="1" i="1" dirty="0" smtClean="0"/>
              <a:t>industrie</a:t>
            </a:r>
            <a:r>
              <a:rPr lang="fr-FR" sz="2000" i="1" dirty="0" smtClean="0"/>
              <a:t> (peintures, encres, cosmétiques …)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colorants sont surtout employés dans les industries </a:t>
            </a:r>
            <a:r>
              <a:rPr lang="fr-FR" sz="2000" b="1" i="1" dirty="0" smtClean="0"/>
              <a:t>alimentaire</a:t>
            </a:r>
            <a:r>
              <a:rPr lang="fr-FR" sz="2000" i="1" dirty="0" smtClean="0"/>
              <a:t> (boissons, bonbons …) et </a:t>
            </a:r>
            <a:r>
              <a:rPr lang="fr-FR" sz="2000" b="1" i="1" dirty="0" smtClean="0"/>
              <a:t>textile</a:t>
            </a:r>
            <a:r>
              <a:rPr lang="fr-FR" sz="2000" i="1" dirty="0" smtClean="0"/>
              <a:t>.</a:t>
            </a:r>
          </a:p>
        </p:txBody>
      </p:sp>
      <p:pic>
        <p:nvPicPr>
          <p:cNvPr id="2050" name="Picture 2" descr="http://www.magazine-avantages.fr/data/photos/F0/7d8a10f15180_01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726" y="3226772"/>
            <a:ext cx="165618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friandiz.com/bonbons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720" y="5061117"/>
            <a:ext cx="2606196" cy="173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futura-sciences.com/uploads/tx_oxcsfutura/comprendre/qr/cosmetiques_c__Cecilia_Lim_-_Fotolia.c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066" y="2999305"/>
            <a:ext cx="2962342" cy="196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zeroco2.com/blog/wp-content/uploads/2012/07/jeans_articl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400" y="5183723"/>
            <a:ext cx="2145673" cy="148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Pigments et colorants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95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Structure moléculaire et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Les molécules organiques</a:t>
            </a:r>
          </a:p>
          <a:p>
            <a:pPr algn="ctr"/>
            <a:r>
              <a:rPr lang="fr-FR" sz="2000" i="1" dirty="0" smtClean="0"/>
              <a:t>Généralités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molécules de la chimie organique sont composées essentiellement des atomes de </a:t>
            </a:r>
            <a:r>
              <a:rPr lang="fr-FR" sz="2000" b="1" i="1" dirty="0" smtClean="0"/>
              <a:t>carbone</a:t>
            </a:r>
            <a:r>
              <a:rPr lang="fr-FR" sz="2000" i="1" dirty="0" smtClean="0"/>
              <a:t> et d’</a:t>
            </a:r>
            <a:r>
              <a:rPr lang="fr-FR" sz="2000" b="1" i="1" dirty="0" smtClean="0"/>
              <a:t>hydrogène</a:t>
            </a:r>
            <a:r>
              <a:rPr lang="fr-FR" sz="2000" i="1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L’enchaînement des atomes de carbone constituant une molécule organique forme une </a:t>
            </a:r>
            <a:r>
              <a:rPr lang="fr-FR" sz="2000" b="1" i="1" dirty="0" smtClean="0"/>
              <a:t>chaîne carbonée</a:t>
            </a:r>
            <a:r>
              <a:rPr lang="fr-FR" sz="2000" i="1" dirty="0" smtClean="0"/>
              <a:t>.</a:t>
            </a:r>
          </a:p>
        </p:txBody>
      </p:sp>
      <p:pic>
        <p:nvPicPr>
          <p:cNvPr id="4102" name="Picture 6" descr="http://tpe-maree-noire.voila.net/molecu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78160"/>
            <a:ext cx="617860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851920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Exemple de chaîne carbonée</a:t>
            </a:r>
            <a:endParaRPr lang="fr-FR" b="1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195110" y="3550855"/>
            <a:ext cx="150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Carbone</a:t>
            </a:r>
            <a:endParaRPr lang="fr-FR" b="1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212402" y="6242575"/>
            <a:ext cx="150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Hydrogène</a:t>
            </a:r>
            <a:endParaRPr lang="fr-FR" b="1" i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411760" y="3825331"/>
            <a:ext cx="864096" cy="8769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2555776" y="5805265"/>
            <a:ext cx="571175" cy="6219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96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Structure moléculaire et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Les molécules organiques</a:t>
            </a:r>
          </a:p>
          <a:p>
            <a:pPr algn="ctr"/>
            <a:r>
              <a:rPr lang="fr-FR" sz="2000" i="1" dirty="0" smtClean="0"/>
              <a:t>Liaisons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atomes de carbone forment avec d’autres atomes </a:t>
            </a:r>
            <a:r>
              <a:rPr lang="fr-FR" sz="2000" b="1" i="1" dirty="0" smtClean="0"/>
              <a:t>4</a:t>
            </a:r>
            <a:r>
              <a:rPr lang="fr-FR" sz="2000" i="1" dirty="0" smtClean="0"/>
              <a:t> liaisons, soit par des liaisons </a:t>
            </a:r>
            <a:r>
              <a:rPr lang="fr-FR" sz="2000" b="1" i="1" dirty="0" smtClean="0"/>
              <a:t>simples</a:t>
            </a:r>
            <a:r>
              <a:rPr lang="fr-FR" sz="2000" i="1" dirty="0" smtClean="0"/>
              <a:t>, soit par des liaisons </a:t>
            </a:r>
            <a:r>
              <a:rPr lang="fr-FR" sz="2000" b="1" i="1" dirty="0" smtClean="0"/>
              <a:t>multiples</a:t>
            </a:r>
            <a:r>
              <a:rPr lang="fr-FR" sz="2000" i="1" dirty="0" smtClean="0"/>
              <a:t> (1 double et 2 simples par exemple).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L’atome d’hydrogène est lié </a:t>
            </a:r>
            <a:r>
              <a:rPr lang="fr-FR" sz="2000" b="1" i="1" dirty="0" smtClean="0"/>
              <a:t>une seule </a:t>
            </a:r>
            <a:r>
              <a:rPr lang="fr-FR" sz="2000" i="1" dirty="0" smtClean="0"/>
              <a:t>fois.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40" y="3595490"/>
            <a:ext cx="1820993" cy="1652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95490"/>
            <a:ext cx="11811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691680" y="541009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4 liaisons simples</a:t>
            </a:r>
            <a:endParaRPr lang="fr-FR" b="1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802448" y="5271590"/>
            <a:ext cx="3744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1 liaison double et </a:t>
            </a:r>
          </a:p>
          <a:p>
            <a:pPr algn="ctr"/>
            <a:r>
              <a:rPr lang="fr-FR" b="1" i="1" dirty="0" smtClean="0"/>
              <a:t>2 liaisons simples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297085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Structure moléculaire et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Représentation topologique</a:t>
            </a:r>
          </a:p>
          <a:p>
            <a:pPr algn="ctr"/>
            <a:r>
              <a:rPr lang="fr-FR" sz="2000" i="1" dirty="0" smtClean="0"/>
              <a:t>Définition</a:t>
            </a:r>
          </a:p>
          <a:p>
            <a:pPr algn="just"/>
            <a:r>
              <a:rPr lang="fr-FR" sz="2000" i="1" dirty="0" smtClean="0"/>
              <a:t>Lorsque les chaînes carbonées deviennent </a:t>
            </a:r>
            <a:r>
              <a:rPr lang="fr-FR" sz="2000" b="1" i="1" dirty="0" smtClean="0"/>
              <a:t>importantes</a:t>
            </a:r>
            <a:r>
              <a:rPr lang="fr-FR" sz="2000" i="1" dirty="0" smtClean="0"/>
              <a:t>, on utilise la formule </a:t>
            </a:r>
            <a:r>
              <a:rPr lang="fr-FR" sz="2000" b="1" i="1" dirty="0" smtClean="0"/>
              <a:t>topologique</a:t>
            </a:r>
            <a:r>
              <a:rPr lang="fr-FR" sz="2000" i="1" dirty="0" smtClean="0"/>
              <a:t>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chaîne carbonée est représentée par une </a:t>
            </a:r>
            <a:r>
              <a:rPr lang="fr-FR" sz="2000" b="1" i="1" dirty="0" smtClean="0"/>
              <a:t>ligne brisée</a:t>
            </a:r>
            <a:r>
              <a:rPr lang="fr-FR" sz="2000" i="1" dirty="0" smtClean="0"/>
              <a:t>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seuls les atomes autres que ceux de </a:t>
            </a:r>
            <a:r>
              <a:rPr lang="fr-FR" sz="2000" b="1" i="1" dirty="0" smtClean="0"/>
              <a:t>carbone</a:t>
            </a:r>
            <a:r>
              <a:rPr lang="fr-FR" sz="2000" i="1" dirty="0" smtClean="0"/>
              <a:t> et d’</a:t>
            </a:r>
            <a:r>
              <a:rPr lang="fr-FR" sz="2000" b="1" i="1" dirty="0" smtClean="0"/>
              <a:t>hydrogène</a:t>
            </a:r>
            <a:r>
              <a:rPr lang="fr-FR" sz="2000" i="1" dirty="0" smtClean="0"/>
              <a:t> sont écrits, ainsi que les atomes d’</a:t>
            </a:r>
            <a:r>
              <a:rPr lang="fr-FR" sz="2000" b="1" i="1" dirty="0" smtClean="0"/>
              <a:t>hydrogène</a:t>
            </a:r>
            <a:r>
              <a:rPr lang="fr-FR" sz="2000" i="1" dirty="0" smtClean="0"/>
              <a:t> liés à ces autres atomes;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les doubles liaisons sont représentés par un </a:t>
            </a:r>
            <a:r>
              <a:rPr lang="fr-FR" sz="2000" b="1" i="1" dirty="0" smtClean="0"/>
              <a:t>double trait</a:t>
            </a:r>
            <a:r>
              <a:rPr lang="fr-FR" sz="2000" i="1" dirty="0" smtClean="0"/>
              <a:t>.</a:t>
            </a:r>
          </a:p>
        </p:txBody>
      </p:sp>
      <p:pic>
        <p:nvPicPr>
          <p:cNvPr id="7170" name="Picture 2" descr="http://t2.gstatic.com/images?q=tbn:ANd9GcQO3xdMlusJu8x7MJHOb1q0QDz9LrwfTlB6zL367eRRITsLhaeiCiE4gqO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481" y="4022792"/>
            <a:ext cx="3155333" cy="214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7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Structure moléculaire et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Représentation topologique</a:t>
            </a:r>
          </a:p>
          <a:p>
            <a:pPr algn="ctr"/>
            <a:r>
              <a:rPr lang="fr-FR" sz="2000" i="1" dirty="0" smtClean="0"/>
              <a:t>Exemples</a:t>
            </a:r>
          </a:p>
          <a:p>
            <a:pPr algn="just"/>
            <a:endParaRPr lang="fr-FR" sz="2000" i="1" dirty="0" smtClean="0"/>
          </a:p>
        </p:txBody>
      </p:sp>
      <p:pic>
        <p:nvPicPr>
          <p:cNvPr id="6146" name="Picture 2" descr="C:\Users\François\Desktop\Capture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63263"/>
            <a:ext cx="5427250" cy="472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00192" y="2212416"/>
            <a:ext cx="1224136" cy="208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279388" y="2573288"/>
            <a:ext cx="1244939" cy="351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300192" y="3140968"/>
            <a:ext cx="12241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79388" y="3702116"/>
            <a:ext cx="1224136" cy="44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07199" y="5814288"/>
            <a:ext cx="161817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77974" y="5141689"/>
            <a:ext cx="1476621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210625" y="4273175"/>
            <a:ext cx="1411320" cy="791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0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243408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Matières colorées</a:t>
            </a:r>
            <a:br>
              <a:rPr lang="fr-FR" sz="3600" dirty="0" smtClean="0"/>
            </a:br>
            <a:r>
              <a:rPr lang="fr-FR" sz="2400" dirty="0" smtClean="0"/>
              <a:t>Structure moléculaire et couleur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Liaisons conjuguées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Deux doubles liaisons entre atomes sont dites </a:t>
            </a:r>
            <a:r>
              <a:rPr lang="fr-FR" sz="2000" b="1" i="1" dirty="0" smtClean="0"/>
              <a:t>conjuguées</a:t>
            </a:r>
            <a:r>
              <a:rPr lang="fr-FR" sz="2000" i="1" dirty="0" smtClean="0"/>
              <a:t> si elles ne sont </a:t>
            </a:r>
            <a:r>
              <a:rPr lang="fr-FR" sz="2000" b="1" i="1" dirty="0" smtClean="0"/>
              <a:t>séparées</a:t>
            </a:r>
            <a:r>
              <a:rPr lang="fr-FR" sz="2000" i="1" dirty="0" smtClean="0"/>
              <a:t> que par une liaison simple.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728" y="4653136"/>
            <a:ext cx="2680711" cy="117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99911" y="598063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Doubles liaisons conjuguées</a:t>
            </a:r>
            <a:endParaRPr lang="fr-FR" b="1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147716" y="2212415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fr-FR" sz="2000" i="1" dirty="0" smtClean="0"/>
              <a:t>Une molécule organique possédant un système conjugué d’au moins </a:t>
            </a:r>
            <a:r>
              <a:rPr lang="fr-FR" sz="2000" b="1" i="1" dirty="0" smtClean="0"/>
              <a:t>7</a:t>
            </a:r>
            <a:r>
              <a:rPr lang="fr-FR" sz="2000" i="1" dirty="0" smtClean="0"/>
              <a:t> doubles liaisons, en l’absence de groupe </a:t>
            </a:r>
            <a:r>
              <a:rPr lang="fr-FR" sz="2000" b="1" i="1" dirty="0" smtClean="0"/>
              <a:t>caractéristique</a:t>
            </a:r>
            <a:r>
              <a:rPr lang="fr-FR" sz="2000" i="1" dirty="0" smtClean="0"/>
              <a:t>, forme le plus souvent un matériau coloré : on parle de groupe </a:t>
            </a:r>
            <a:r>
              <a:rPr lang="fr-FR" sz="2000" b="1" i="1" dirty="0" smtClean="0"/>
              <a:t>chromophore</a:t>
            </a:r>
            <a:r>
              <a:rPr lang="fr-FR" sz="2000" i="1" dirty="0" smtClean="0"/>
              <a:t>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147716" y="3228078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fr-FR" sz="2000" i="1" dirty="0" smtClean="0"/>
              <a:t>Il existe d’autres groupes chromophores comme :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- C = N –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- N = N –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fr-FR" sz="2000" i="1" dirty="0" smtClean="0"/>
              <a:t>- C = C – C = O –</a:t>
            </a:r>
          </a:p>
          <a:p>
            <a:pPr lvl="1" algn="just"/>
            <a:endParaRPr lang="fr-FR" sz="2000" i="1" dirty="0" smtClean="0"/>
          </a:p>
        </p:txBody>
      </p:sp>
      <p:pic>
        <p:nvPicPr>
          <p:cNvPr id="2" name="Picture 2" descr="https://upload.wikimedia.org/wikipedia/commons/4/44/Beta-carotene-2D-skelet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16" y="4573728"/>
            <a:ext cx="4944405" cy="140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001046" y="598063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Molécule de carotène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0277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/>
      <p:bldP spid="21" grpId="0"/>
      <p:bldP spid="25" grpId="0" build="p" bldLvl="2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10192</TotalTime>
  <Words>529</Words>
  <Application>Microsoft Office PowerPoint</Application>
  <PresentationFormat>Affichage à l'écran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Aparajita</vt:lpstr>
      <vt:lpstr>Arial</vt:lpstr>
      <vt:lpstr>Brush Script MT</vt:lpstr>
      <vt:lpstr>Gill Sans MT</vt:lpstr>
      <vt:lpstr>Verdana</vt:lpstr>
      <vt:lpstr>Wingdings</vt:lpstr>
      <vt:lpstr>Wingdings 2</vt:lpstr>
      <vt:lpstr>Solstice</vt:lpstr>
      <vt:lpstr>Couleurs et images</vt:lpstr>
      <vt:lpstr>Matières colorées</vt:lpstr>
      <vt:lpstr>Matières colorées Pigments et colorants </vt:lpstr>
      <vt:lpstr>Matières colorées Pigments et colorants </vt:lpstr>
      <vt:lpstr>Matières colorées Structure moléculaire et couleur</vt:lpstr>
      <vt:lpstr>Matières colorées Structure moléculaire et couleur</vt:lpstr>
      <vt:lpstr>Matières colorées Structure moléculaire et couleur</vt:lpstr>
      <vt:lpstr>Matières colorées Structure moléculaire et couleur</vt:lpstr>
      <vt:lpstr>Matières colorées Structure moléculaire et couleur</vt:lpstr>
      <vt:lpstr>Matières colorées Structure moléculaire et couleur</vt:lpstr>
      <vt:lpstr>Matières colorées Facteurs influençant la couleur</vt:lpstr>
      <vt:lpstr>Matières colorées Facteurs influençant la couleur</vt:lpstr>
      <vt:lpstr>Matières colorées Facteurs influençant la couleur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430</cp:revision>
  <dcterms:created xsi:type="dcterms:W3CDTF">2011-11-26T21:21:18Z</dcterms:created>
  <dcterms:modified xsi:type="dcterms:W3CDTF">2014-09-11T14:44:29Z</dcterms:modified>
</cp:coreProperties>
</file>