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3" autoAdjust="0"/>
    <p:restoredTop sz="94684" autoAdjust="0"/>
  </p:normalViewPr>
  <p:slideViewPr>
    <p:cSldViewPr>
      <p:cViewPr>
        <p:scale>
          <a:sx n="70" d="100"/>
          <a:sy n="70" d="100"/>
        </p:scale>
        <p:origin x="-474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26/07/2013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26/07/2013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26/07/2013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26/07/2013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26/07/2013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26/07/2013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26/07/2013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26/07/2013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26/07/2013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26/07/2013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26/07/2013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10891E7-6C82-429E-A5DF-7462AC2AC01F}" type="datetimeFigureOut">
              <a:rPr lang="fr-FR" smtClean="0"/>
              <a:pPr/>
              <a:t>26/07/2013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amerasim.com/slr-camera-explained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hysiquecollege.free.fr/physique_chimie_college_lycee/lycee/premiere_1S/mise_au_point_appareil_photo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5688632" cy="10527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et images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" name="Image 4" descr="http://www.sansgluten.fr/blog/wp-content/uploads/2008/11/couleur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4858576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42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/>
              <a:t>Les différentes parties</a:t>
            </a:r>
          </a:p>
          <a:p>
            <a:pPr algn="ctr"/>
            <a:r>
              <a:rPr lang="fr-FR" sz="2000" i="1" dirty="0"/>
              <a:t>Le </a:t>
            </a:r>
            <a:r>
              <a:rPr lang="fr-FR" sz="2000" i="1" dirty="0" smtClean="0"/>
              <a:t>capteur numérique</a:t>
            </a:r>
            <a:endParaRPr lang="fr-FR" sz="2000" i="1" dirty="0"/>
          </a:p>
          <a:p>
            <a:pPr algn="just"/>
            <a:r>
              <a:rPr lang="fr-FR" sz="2000" i="1" dirty="0" smtClean="0"/>
              <a:t>Le capteur numérique </a:t>
            </a:r>
            <a:r>
              <a:rPr lang="fr-FR" sz="2000" i="1" dirty="0"/>
              <a:t>est constitué de </a:t>
            </a:r>
            <a:r>
              <a:rPr lang="fr-FR" sz="2000" b="1" i="1" dirty="0"/>
              <a:t>cellules photovoltaïques </a:t>
            </a:r>
            <a:r>
              <a:rPr lang="fr-FR" sz="2000" i="1" dirty="0"/>
              <a:t>qui mesurent l'intensité de la lumière et sa couleur. Cette intensité lumineuse est ensuite transformée en </a:t>
            </a:r>
            <a:r>
              <a:rPr lang="fr-FR" sz="2000" b="1" i="1" dirty="0"/>
              <a:t>courant électrique</a:t>
            </a:r>
            <a:r>
              <a:rPr lang="fr-FR" sz="2000" i="1" dirty="0"/>
              <a:t>. Chaque point du capteur, qui compose une partie d'un </a:t>
            </a:r>
            <a:r>
              <a:rPr lang="fr-FR" sz="2000" b="1" i="1" dirty="0"/>
              <a:t>pixel</a:t>
            </a:r>
            <a:r>
              <a:rPr lang="fr-FR" sz="2000" i="1" dirty="0"/>
              <a:t>, enregistre l'intensité lumineuse pour produire une </a:t>
            </a:r>
            <a:r>
              <a:rPr lang="fr-FR" sz="2000" b="1" i="1" dirty="0" smtClean="0"/>
              <a:t>image</a:t>
            </a:r>
            <a:r>
              <a:rPr lang="fr-FR" sz="2000" i="1" dirty="0"/>
              <a:t>.</a:t>
            </a:r>
            <a:endParaRPr lang="fr-FR" sz="2000" i="1" dirty="0" smtClean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Œil et appareil photographique</a:t>
            </a:r>
            <a:br>
              <a:rPr lang="fr-FR" sz="3600" dirty="0" smtClean="0"/>
            </a:br>
            <a:r>
              <a:rPr lang="fr-FR" sz="2800" dirty="0" smtClean="0"/>
              <a:t>L’appareil photographique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0242" name="Picture 2" descr="http://static.commentcamarche.net/www.commentcamarche.net/faq/images/p6YJmREnuJC8DynX-s-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664" y="3644483"/>
            <a:ext cx="2592288" cy="276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28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Modélisation de l’appareil photographique</a:t>
            </a:r>
          </a:p>
          <a:p>
            <a:pPr algn="ctr"/>
            <a:endParaRPr lang="fr-FR" sz="2000" b="1" i="1" dirty="0"/>
          </a:p>
          <a:p>
            <a:pPr algn="just"/>
            <a:r>
              <a:rPr lang="fr-FR" sz="2000" i="1" dirty="0"/>
              <a:t>Un appareil photographique peut-être modélisé comme un œil réduit mais avec une lentille de distance focale </a:t>
            </a:r>
            <a:r>
              <a:rPr lang="fr-FR" sz="2000" b="1" i="1" dirty="0"/>
              <a:t>fixe</a:t>
            </a:r>
            <a:r>
              <a:rPr lang="fr-FR" sz="2000" i="1" dirty="0"/>
              <a:t> qui peut se </a:t>
            </a:r>
            <a:r>
              <a:rPr lang="fr-FR" sz="2000" b="1" i="1" dirty="0"/>
              <a:t>déplacer</a:t>
            </a:r>
            <a:r>
              <a:rPr lang="fr-FR" sz="2000" i="1" dirty="0"/>
              <a:t> légèrement sur l’axe </a:t>
            </a:r>
            <a:r>
              <a:rPr lang="fr-FR" sz="2000" i="1" dirty="0" smtClean="0"/>
              <a:t>optique.</a:t>
            </a:r>
            <a:endParaRPr lang="fr-FR" sz="2000" i="1" dirty="0" smtClean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Œil et appareil photographique</a:t>
            </a:r>
            <a:br>
              <a:rPr lang="fr-FR" sz="3600" dirty="0" smtClean="0"/>
            </a:br>
            <a:r>
              <a:rPr lang="fr-FR" sz="2800" dirty="0" smtClean="0"/>
              <a:t>L’appareil photographique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1266" name="Picture 2" descr="http://scphysiques2010.voila.net/images01/img1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083022"/>
            <a:ext cx="64674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8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450" y="3295666"/>
            <a:ext cx="62484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 descr="http://www.sansgluten.fr/blog/wp-content/uploads/2008/11/couleur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052736"/>
            <a:ext cx="78821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Fonctionnement comparé</a:t>
            </a:r>
          </a:p>
          <a:p>
            <a:pPr algn="just"/>
            <a:r>
              <a:rPr lang="fr-FR" sz="2000" i="1" dirty="0"/>
              <a:t>L</a:t>
            </a:r>
            <a:r>
              <a:rPr lang="fr-FR" sz="2000" i="1" dirty="0" smtClean="0"/>
              <a:t>a </a:t>
            </a:r>
            <a:r>
              <a:rPr lang="fr-FR" sz="2000" i="1" dirty="0"/>
              <a:t>lumière est reçue par l’œil comme par un appareil photographique : un diaphragme, l’</a:t>
            </a:r>
            <a:r>
              <a:rPr lang="fr-FR" sz="2000" b="1" i="1" dirty="0"/>
              <a:t>iris</a:t>
            </a:r>
            <a:r>
              <a:rPr lang="fr-FR" sz="2000" i="1" dirty="0"/>
              <a:t>, permet de régler la quantité de lumière passant à travers la </a:t>
            </a:r>
            <a:r>
              <a:rPr lang="fr-FR" sz="2000" b="1" i="1" dirty="0" smtClean="0"/>
              <a:t>pupille</a:t>
            </a:r>
            <a:r>
              <a:rPr lang="fr-FR" sz="2000" i="1" dirty="0" smtClean="0"/>
              <a:t>. </a:t>
            </a:r>
            <a:r>
              <a:rPr lang="fr-FR" sz="2000" i="1" dirty="0"/>
              <a:t>Les rayons lumineux sont déviés par réfraction lors de la traversée de milieux transparents (</a:t>
            </a:r>
            <a:r>
              <a:rPr lang="fr-FR" sz="2000" b="1" i="1" dirty="0" smtClean="0"/>
              <a:t>cristallin</a:t>
            </a:r>
            <a:r>
              <a:rPr lang="fr-FR" sz="2000" i="1" dirty="0" smtClean="0"/>
              <a:t>) </a:t>
            </a:r>
            <a:r>
              <a:rPr lang="fr-FR" sz="2000" i="1" dirty="0"/>
              <a:t>comme ils le sont par les lentilles d’un objectif</a:t>
            </a:r>
            <a:r>
              <a:rPr lang="fr-FR" sz="2000" i="1" dirty="0" smtClean="0"/>
              <a:t>. </a:t>
            </a:r>
            <a:r>
              <a:rPr lang="fr-FR" sz="2000" i="1" dirty="0"/>
              <a:t> </a:t>
            </a:r>
            <a:r>
              <a:rPr lang="fr-FR" sz="2000" i="1" dirty="0" smtClean="0"/>
              <a:t>On obtient une image sur la </a:t>
            </a:r>
            <a:r>
              <a:rPr lang="fr-FR" sz="2000" b="1" i="1" dirty="0" smtClean="0"/>
              <a:t>rétine</a:t>
            </a:r>
            <a:r>
              <a:rPr lang="fr-FR" sz="2000" i="1" dirty="0" smtClean="0"/>
              <a:t> ou sur le capteur ou la pellicule.</a:t>
            </a:r>
            <a:endParaRPr lang="fr-FR" sz="2000" i="1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971600" y="-171400"/>
            <a:ext cx="8622493" cy="12080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Œil et appareil photographique</a:t>
            </a:r>
            <a:br>
              <a:rPr lang="fr-FR" sz="3600" dirty="0" smtClean="0"/>
            </a:br>
            <a:r>
              <a:rPr lang="fr-FR" sz="2600" dirty="0" smtClean="0"/>
              <a:t>Comparaison de l’œil et de l’appareil photographique</a:t>
            </a:r>
            <a:endParaRPr lang="fr-FR" sz="2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3263035"/>
            <a:ext cx="1728192" cy="4175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525653" y="3471797"/>
            <a:ext cx="1944216" cy="4175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854062" y="5790686"/>
            <a:ext cx="1343182" cy="402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93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7" grpId="0" build="p"/>
      <p:bldP spid="2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Tableau comparatif</a:t>
            </a:r>
            <a:endParaRPr lang="fr-FR" sz="2000" b="1" i="1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971600" y="-171400"/>
            <a:ext cx="8622493" cy="12080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Œil et appareil photographique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2600" dirty="0" smtClean="0"/>
              <a:t>Comparaison de l’œil et de l’appareil photographique</a:t>
            </a:r>
            <a:endParaRPr lang="fr-FR" sz="26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676769"/>
              </p:ext>
            </p:extLst>
          </p:nvPr>
        </p:nvGraphicFramePr>
        <p:xfrm>
          <a:off x="1403646" y="1844824"/>
          <a:ext cx="7233508" cy="360895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16754"/>
                <a:gridCol w="3616754"/>
              </a:tblGrid>
              <a:tr h="512610">
                <a:tc>
                  <a:txBody>
                    <a:bodyPr/>
                    <a:lstStyle/>
                    <a:p>
                      <a:pPr algn="ctr"/>
                      <a:r>
                        <a:rPr lang="fr-FR" i="1" smtClean="0"/>
                        <a:t>L’œil</a:t>
                      </a:r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L’appareil photographique</a:t>
                      </a:r>
                      <a:endParaRPr lang="fr-FR" i="1" dirty="0"/>
                    </a:p>
                  </a:txBody>
                  <a:tcPr/>
                </a:tc>
              </a:tr>
              <a:tr h="512610">
                <a:tc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Paupière</a:t>
                      </a:r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Obturateur (et cache)</a:t>
                      </a:r>
                      <a:endParaRPr lang="fr-FR" i="1" dirty="0"/>
                    </a:p>
                  </a:txBody>
                  <a:tcPr/>
                </a:tc>
              </a:tr>
              <a:tr h="512610">
                <a:tc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Cristallin</a:t>
                      </a:r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Objectif</a:t>
                      </a:r>
                      <a:endParaRPr lang="fr-FR" i="1" dirty="0"/>
                    </a:p>
                  </a:txBody>
                  <a:tcPr/>
                </a:tc>
              </a:tr>
              <a:tr h="512610">
                <a:tc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Iris</a:t>
                      </a:r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Diaphragme</a:t>
                      </a:r>
                      <a:endParaRPr lang="fr-FR" i="1" dirty="0"/>
                    </a:p>
                  </a:txBody>
                  <a:tcPr/>
                </a:tc>
              </a:tr>
              <a:tr h="512610">
                <a:tc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Pupille</a:t>
                      </a:r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Ouverture</a:t>
                      </a:r>
                      <a:endParaRPr lang="fr-FR" i="1" dirty="0"/>
                    </a:p>
                  </a:txBody>
                  <a:tcPr/>
                </a:tc>
              </a:tr>
              <a:tr h="533294">
                <a:tc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Rétine</a:t>
                      </a:r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Cellules</a:t>
                      </a:r>
                      <a:r>
                        <a:rPr lang="fr-FR" i="1" baseline="0" dirty="0" smtClean="0"/>
                        <a:t> photosensibles ou pellicule</a:t>
                      </a:r>
                      <a:endParaRPr lang="fr-FR" i="1" dirty="0"/>
                    </a:p>
                  </a:txBody>
                  <a:tcPr/>
                </a:tc>
              </a:tr>
              <a:tr h="512610">
                <a:tc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Accommodation</a:t>
                      </a:r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Mise au point</a:t>
                      </a:r>
                      <a:endParaRPr lang="fr-FR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580112" y="2901889"/>
            <a:ext cx="2429301" cy="38912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664725" y="3933056"/>
            <a:ext cx="2429301" cy="38912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580111" y="5013176"/>
            <a:ext cx="2429301" cy="38912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582768" y="2420888"/>
            <a:ext cx="2593213" cy="26910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249630" y="3429000"/>
            <a:ext cx="2926351" cy="26910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273281" y="4509120"/>
            <a:ext cx="3115143" cy="26910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2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39266" y="1015134"/>
            <a:ext cx="7882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Résumons …</a:t>
            </a:r>
            <a:endParaRPr lang="fr-FR" sz="2000" b="1" i="1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971600" y="-171400"/>
            <a:ext cx="8622493" cy="12080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Œil et appareil photographique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2600" dirty="0" smtClean="0"/>
              <a:t>Comparaison de l’œil et de l’appareil photographique</a:t>
            </a:r>
            <a:endParaRPr lang="fr-FR" sz="2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5" name="Picture 2" descr="http://membres.multimania.fr/photomen/shemaoeilloup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680" y="1579642"/>
            <a:ext cx="6264696" cy="503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26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Œil et appareil photographique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fr.dreamstime.com/oeil-et-appareil-photo-thumb98281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340768"/>
            <a:ext cx="3810000" cy="39528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9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Définition</a:t>
            </a:r>
            <a:endParaRPr lang="fr-FR" sz="2000" i="1" dirty="0" smtClean="0"/>
          </a:p>
          <a:p>
            <a:pPr algn="just"/>
            <a:r>
              <a:rPr lang="fr-FR" sz="2000" i="1" dirty="0"/>
              <a:t>Un </a:t>
            </a:r>
            <a:r>
              <a:rPr lang="fr-FR" sz="2000" i="1" dirty="0" smtClean="0">
                <a:hlinkClick r:id="rId3"/>
              </a:rPr>
              <a:t>appareil photographique </a:t>
            </a:r>
            <a:r>
              <a:rPr lang="fr-FR" sz="2000" i="1" dirty="0"/>
              <a:t>est un dispositif dont l’</a:t>
            </a:r>
            <a:r>
              <a:rPr lang="fr-FR" sz="2000" b="1" i="1" dirty="0"/>
              <a:t>objectif </a:t>
            </a:r>
            <a:r>
              <a:rPr lang="fr-FR" sz="2000" i="1" dirty="0"/>
              <a:t>crée une image réelle sur des </a:t>
            </a:r>
            <a:r>
              <a:rPr lang="fr-FR" sz="2000" b="1" i="1" dirty="0"/>
              <a:t>capteurs numériques</a:t>
            </a:r>
            <a:r>
              <a:rPr lang="fr-FR" sz="2000" i="1" dirty="0"/>
              <a:t> (appareil numérique), ou sur une </a:t>
            </a:r>
            <a:r>
              <a:rPr lang="fr-FR" sz="2000" b="1" i="1" dirty="0"/>
              <a:t>pellicule argentique </a:t>
            </a:r>
            <a:r>
              <a:rPr lang="fr-FR" sz="2000" i="1" dirty="0"/>
              <a:t>(appareil argentique). 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Œil et appareil photographique</a:t>
            </a:r>
            <a:br>
              <a:rPr lang="fr-FR" sz="3600" dirty="0" smtClean="0"/>
            </a:br>
            <a:r>
              <a:rPr lang="fr-FR" sz="2800" dirty="0" smtClean="0"/>
              <a:t>L’appareil photographique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65501" y="5353639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/>
              <a:t>A</a:t>
            </a:r>
            <a:r>
              <a:rPr lang="fr-FR" b="1" i="1" dirty="0" smtClean="0"/>
              <a:t>ppareil photographique </a:t>
            </a:r>
          </a:p>
          <a:p>
            <a:pPr algn="ctr"/>
            <a:r>
              <a:rPr lang="fr-FR" b="1" i="1" dirty="0" smtClean="0"/>
              <a:t>numérique</a:t>
            </a:r>
            <a:endParaRPr lang="fr-FR" b="1" i="1" dirty="0"/>
          </a:p>
        </p:txBody>
      </p:sp>
      <p:pic>
        <p:nvPicPr>
          <p:cNvPr id="2052" name="Picture 4" descr="http://www.wellpack.fr/appareil-photo-numerique-compact-10-2mpxls-samsung_20886_796x6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80928"/>
            <a:ext cx="3248872" cy="244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focale-alternative.be/blog/wp-content/uploads/2010/08/CanonAE1Pgrm-Joe.jjpg_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160" y="2879445"/>
            <a:ext cx="3168352" cy="2383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5317160" y="537681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/>
              <a:t>A</a:t>
            </a:r>
            <a:r>
              <a:rPr lang="fr-FR" b="1" i="1" dirty="0" smtClean="0"/>
              <a:t>ppareil photographique </a:t>
            </a:r>
          </a:p>
          <a:p>
            <a:pPr algn="ctr"/>
            <a:r>
              <a:rPr lang="fr-FR" b="1" i="1" dirty="0" smtClean="0"/>
              <a:t>argentique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129936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Constitution</a:t>
            </a:r>
          </a:p>
          <a:p>
            <a:pPr algn="just"/>
            <a:r>
              <a:rPr lang="fr-FR" sz="2000" i="1" dirty="0" smtClean="0"/>
              <a:t>Les principaux constituants d’un appareil photographique (numérique ou argentique) sont 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L’</a:t>
            </a:r>
            <a:r>
              <a:rPr lang="fr-FR" sz="2000" b="1" i="1" dirty="0" smtClean="0"/>
              <a:t>objectif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Œil et appareil photographique</a:t>
            </a:r>
            <a:br>
              <a:rPr lang="fr-FR" sz="3600" dirty="0" smtClean="0"/>
            </a:br>
            <a:r>
              <a:rPr lang="fr-FR" sz="2800" dirty="0" smtClean="0"/>
              <a:t>L’appareil photographique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" name="Picture 2" descr="http://scphysiques2010.voila.net/images01/img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098" y="3661466"/>
            <a:ext cx="4445172" cy="342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15816" y="6139209"/>
            <a:ext cx="93610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161238" y="2445800"/>
            <a:ext cx="7312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000" i="1" dirty="0" smtClean="0"/>
              <a:t>Le </a:t>
            </a:r>
            <a:r>
              <a:rPr lang="fr-FR" sz="2000" b="1" i="1" dirty="0" smtClean="0">
                <a:solidFill>
                  <a:srgbClr val="0070C0"/>
                </a:solidFill>
              </a:rPr>
              <a:t>diaphragme</a:t>
            </a:r>
            <a:endParaRPr lang="fr-FR" sz="2000" i="1" dirty="0"/>
          </a:p>
        </p:txBody>
      </p:sp>
      <p:sp>
        <p:nvSpPr>
          <p:cNvPr id="9" name="Rectangle 8"/>
          <p:cNvSpPr/>
          <p:nvPr/>
        </p:nvSpPr>
        <p:spPr>
          <a:xfrm>
            <a:off x="3059832" y="3989144"/>
            <a:ext cx="121503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147714" y="2832264"/>
            <a:ext cx="7312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000" i="1" dirty="0" smtClean="0"/>
              <a:t>L’ </a:t>
            </a:r>
            <a:r>
              <a:rPr lang="fr-FR" sz="2000" b="1" i="1" dirty="0" smtClean="0">
                <a:solidFill>
                  <a:srgbClr val="FF0000"/>
                </a:solidFill>
              </a:rPr>
              <a:t>obturateur</a:t>
            </a:r>
            <a:endParaRPr lang="fr-FR" sz="2000" b="1" i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94438" y="4941168"/>
            <a:ext cx="121503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143817" y="3184994"/>
            <a:ext cx="7312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000" i="1" dirty="0" smtClean="0"/>
              <a:t>Le </a:t>
            </a:r>
            <a:r>
              <a:rPr lang="fr-FR" sz="2000" b="1" i="1" dirty="0" smtClean="0">
                <a:solidFill>
                  <a:schemeClr val="accent3"/>
                </a:solidFill>
              </a:rPr>
              <a:t>viseur</a:t>
            </a:r>
            <a:endParaRPr lang="fr-FR" sz="2000" b="1" i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0868" y="4365104"/>
            <a:ext cx="93610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143816" y="3565088"/>
            <a:ext cx="7312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000" i="1" dirty="0" smtClean="0"/>
              <a:t>Le </a:t>
            </a:r>
            <a:r>
              <a:rPr lang="fr-FR" sz="2000" b="1" i="1" dirty="0" smtClean="0"/>
              <a:t>film </a:t>
            </a:r>
            <a:r>
              <a:rPr lang="fr-FR" sz="2000" i="1" dirty="0" smtClean="0"/>
              <a:t>(argentique)</a:t>
            </a:r>
            <a:r>
              <a:rPr lang="fr-FR" sz="2000" b="1" i="1" dirty="0" smtClean="0"/>
              <a:t> </a:t>
            </a:r>
            <a:r>
              <a:rPr lang="fr-FR" sz="2000" i="1" dirty="0" smtClean="0"/>
              <a:t>ou le </a:t>
            </a:r>
            <a:r>
              <a:rPr lang="fr-FR" sz="2000" b="1" i="1" dirty="0" smtClean="0"/>
              <a:t>capteur </a:t>
            </a:r>
            <a:r>
              <a:rPr lang="fr-FR" sz="2000" i="1" dirty="0" smtClean="0"/>
              <a:t>(numérique)</a:t>
            </a:r>
            <a:r>
              <a:rPr lang="fr-FR" sz="2000" b="1" i="1" dirty="0" smtClean="0"/>
              <a:t> </a:t>
            </a:r>
            <a:endParaRPr lang="fr-FR" sz="2000" b="1" i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81489" y="5839404"/>
            <a:ext cx="936104" cy="5707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3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 animBg="1"/>
      <p:bldP spid="3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hoto1.claurendeau.qc.ca/images/web/appareil/diaphragm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115" y="2421788"/>
            <a:ext cx="3672408" cy="443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 descr="http://www.sansgluten.fr/blog/wp-content/uploads/2008/11/couleur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Les différentes parties</a:t>
            </a:r>
          </a:p>
          <a:p>
            <a:pPr algn="ctr"/>
            <a:r>
              <a:rPr lang="fr-FR" sz="2000" i="1" dirty="0" smtClean="0"/>
              <a:t>Le diaphragme</a:t>
            </a:r>
          </a:p>
          <a:p>
            <a:pPr algn="just"/>
            <a:r>
              <a:rPr lang="fr-FR" sz="2000" i="1" dirty="0" smtClean="0"/>
              <a:t>Le diaphragme permet de régler l’énergie lumineuse qui pénètre dans l’appareil photographique.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Œil et appareil photographique</a:t>
            </a:r>
            <a:br>
              <a:rPr lang="fr-FR" sz="3600" dirty="0" smtClean="0"/>
            </a:br>
            <a:r>
              <a:rPr lang="fr-FR" sz="2800" dirty="0" smtClean="0"/>
              <a:t>L’appareil photographique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11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/>
              <a:t>Les différentes parties</a:t>
            </a:r>
          </a:p>
          <a:p>
            <a:pPr algn="ctr"/>
            <a:r>
              <a:rPr lang="fr-FR" sz="2000" i="1" dirty="0" smtClean="0"/>
              <a:t>L’objectif</a:t>
            </a:r>
            <a:endParaRPr lang="fr-FR" sz="2000" i="1" dirty="0"/>
          </a:p>
          <a:p>
            <a:pPr algn="just"/>
            <a:r>
              <a:rPr lang="fr-FR" sz="2000" i="1" dirty="0" smtClean="0"/>
              <a:t>L’objectif peut être assimilé à une lentille convergente à laquelle on appliquera les lois des lentilles minces ; il permet, en effectuant une </a:t>
            </a:r>
            <a:r>
              <a:rPr lang="fr-FR" sz="2000" i="1" dirty="0" smtClean="0">
                <a:hlinkClick r:id="rId3"/>
              </a:rPr>
              <a:t>mise au point</a:t>
            </a:r>
            <a:r>
              <a:rPr lang="fr-FR" sz="2000" i="1" dirty="0" smtClean="0"/>
              <a:t>, d’obtenir une image nette sur le film ou le capteur.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Œil et appareil photographique</a:t>
            </a:r>
            <a:br>
              <a:rPr lang="fr-FR" sz="3600" dirty="0" smtClean="0"/>
            </a:br>
            <a:r>
              <a:rPr lang="fr-FR" sz="2800" dirty="0" smtClean="0"/>
              <a:t>L’appareil photographique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74479"/>
            <a:ext cx="38004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60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/>
              <a:t>Les différentes parties</a:t>
            </a:r>
          </a:p>
          <a:p>
            <a:pPr algn="ctr"/>
            <a:r>
              <a:rPr lang="fr-FR" sz="2000" i="1" dirty="0"/>
              <a:t>Le </a:t>
            </a:r>
            <a:r>
              <a:rPr lang="fr-FR" sz="2000" i="1" dirty="0" smtClean="0"/>
              <a:t>viseur</a:t>
            </a:r>
            <a:endParaRPr lang="fr-FR" sz="2000" i="1" dirty="0"/>
          </a:p>
          <a:p>
            <a:pPr algn="just"/>
            <a:r>
              <a:rPr lang="fr-FR" sz="2000" i="1" dirty="0" smtClean="0"/>
              <a:t>Le rôle du viseur est de montrer à l’œil l’image qui va se former sur le film ou le capteur.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Œil et appareil photographique</a:t>
            </a:r>
            <a:br>
              <a:rPr lang="fr-FR" sz="3600" dirty="0" smtClean="0"/>
            </a:br>
            <a:r>
              <a:rPr lang="fr-FR" sz="2800" dirty="0" smtClean="0"/>
              <a:t>L’appareil photographique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148" name="Picture 4" descr="Reflex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06" y="2711939"/>
            <a:ext cx="5471403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97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/>
              <a:t>Les différentes parties</a:t>
            </a:r>
          </a:p>
          <a:p>
            <a:pPr algn="ctr"/>
            <a:r>
              <a:rPr lang="fr-FR" sz="2000" i="1" dirty="0" smtClean="0"/>
              <a:t>L’obturateur</a:t>
            </a:r>
            <a:endParaRPr lang="fr-FR" sz="2000" i="1" dirty="0"/>
          </a:p>
          <a:p>
            <a:pPr algn="just"/>
            <a:r>
              <a:rPr lang="fr-FR" sz="2000" i="1" dirty="0" smtClean="0"/>
              <a:t>L’obturateur sert à faire passer la lumière jusqu’au film ou au capteur ; il détermine le temps d’exposition.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Œil et appareil photographique</a:t>
            </a:r>
            <a:br>
              <a:rPr lang="fr-FR" sz="3600" dirty="0" smtClean="0"/>
            </a:br>
            <a:r>
              <a:rPr lang="fr-FR" sz="2800" dirty="0" smtClean="0"/>
              <a:t>L’appareil photographique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9" name="Picture 4" descr="Reflex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06" y="2711939"/>
            <a:ext cx="5471403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tpe-photographie-oeil.sitew.com/fs/Root/3jcz9-reflex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188" y="2701703"/>
            <a:ext cx="5739238" cy="302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01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27959" y="900320"/>
            <a:ext cx="78821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/>
              <a:t>Les différentes parties</a:t>
            </a:r>
          </a:p>
          <a:p>
            <a:pPr algn="ctr"/>
            <a:r>
              <a:rPr lang="fr-FR" sz="2000" i="1" dirty="0"/>
              <a:t>Le </a:t>
            </a:r>
            <a:r>
              <a:rPr lang="fr-FR" sz="2000" i="1" dirty="0" smtClean="0"/>
              <a:t>film photographique</a:t>
            </a:r>
            <a:endParaRPr lang="fr-FR" sz="2000" i="1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La</a:t>
            </a:r>
            <a:r>
              <a:rPr lang="fr-FR" sz="2000" i="1" dirty="0"/>
              <a:t> pellicule photographique (ou film) est un support souple recouvert d'une </a:t>
            </a:r>
            <a:r>
              <a:rPr lang="fr-FR" sz="2000" b="1" i="1" dirty="0" smtClean="0"/>
              <a:t>émulsion</a:t>
            </a:r>
            <a:r>
              <a:rPr lang="fr-FR" sz="2000" i="1" dirty="0" smtClean="0"/>
              <a:t> contenant </a:t>
            </a:r>
            <a:r>
              <a:rPr lang="fr-FR" sz="2000" i="1" dirty="0"/>
              <a:t>des composés </a:t>
            </a:r>
            <a:r>
              <a:rPr lang="fr-FR" sz="2000" b="1" i="1" dirty="0"/>
              <a:t>sensibles</a:t>
            </a:r>
            <a:r>
              <a:rPr lang="fr-FR" sz="2000" i="1" dirty="0"/>
              <a:t> à la </a:t>
            </a:r>
            <a:r>
              <a:rPr lang="fr-FR" sz="2000" i="1" dirty="0" smtClean="0"/>
              <a:t>lumière ; une </a:t>
            </a:r>
            <a:r>
              <a:rPr lang="fr-FR" sz="2000" b="1" i="1" dirty="0" smtClean="0"/>
              <a:t>réaction chimique </a:t>
            </a:r>
            <a:r>
              <a:rPr lang="fr-FR" sz="2000" i="1" dirty="0" smtClean="0"/>
              <a:t>s’effectue lorsque l’obturateur s’</a:t>
            </a:r>
            <a:r>
              <a:rPr lang="fr-FR" sz="2000" b="1" i="1" dirty="0" smtClean="0"/>
              <a:t>ouvre</a:t>
            </a:r>
            <a:r>
              <a:rPr lang="fr-FR" sz="2000" i="1" dirty="0" smtClean="0"/>
              <a:t> permettant de stocker la photo en </a:t>
            </a:r>
            <a:r>
              <a:rPr lang="fr-FR" sz="2000" i="1" dirty="0" smtClean="0"/>
              <a:t>vue de </a:t>
            </a:r>
            <a:r>
              <a:rPr lang="fr-FR" sz="2000" i="1" dirty="0" smtClean="0"/>
              <a:t>son </a:t>
            </a:r>
            <a:r>
              <a:rPr lang="fr-FR" sz="2000" b="1" i="1" dirty="0" smtClean="0"/>
              <a:t>développement</a:t>
            </a:r>
            <a:r>
              <a:rPr lang="fr-FR" sz="2000" i="1" dirty="0" smtClean="0"/>
              <a:t>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Œil et appareil photographique</a:t>
            </a:r>
            <a:br>
              <a:rPr lang="fr-FR" sz="3600" dirty="0" smtClean="0"/>
            </a:br>
            <a:r>
              <a:rPr lang="fr-FR" sz="2800" dirty="0" smtClean="0"/>
              <a:t>L’appareil photographique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9218" name="Picture 2" descr="File:Pozytyw i negaty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839312"/>
            <a:ext cx="2814250" cy="375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59045" y="4716523"/>
            <a:ext cx="1407125" cy="1877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851920" y="4716523"/>
            <a:ext cx="1407125" cy="1877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259045" y="2839311"/>
            <a:ext cx="1407125" cy="1877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851919" y="2835309"/>
            <a:ext cx="1407125" cy="1877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89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7" grpId="0" build="p"/>
      <p:bldP spid="2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10297</TotalTime>
  <Words>320</Words>
  <Application>Microsoft Office PowerPoint</Application>
  <PresentationFormat>Affichage à l'écran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Solstice</vt:lpstr>
      <vt:lpstr>Couleurs et images</vt:lpstr>
      <vt:lpstr>Œil et appareil photographique</vt:lpstr>
      <vt:lpstr>Œil et appareil photographique L’appareil photographique</vt:lpstr>
      <vt:lpstr>Œil et appareil photographique L’appareil photographique</vt:lpstr>
      <vt:lpstr>Œil et appareil photographique L’appareil photographique</vt:lpstr>
      <vt:lpstr>Œil et appareil photographique L’appareil photographique</vt:lpstr>
      <vt:lpstr>Œil et appareil photographique L’appareil photographique</vt:lpstr>
      <vt:lpstr>Œil et appareil photographique L’appareil photographique</vt:lpstr>
      <vt:lpstr>Œil et appareil photographique L’appareil photographique</vt:lpstr>
      <vt:lpstr>Œil et appareil photographique L’appareil photographique</vt:lpstr>
      <vt:lpstr>Œil et appareil photographique L’appareil photographique</vt:lpstr>
      <vt:lpstr>Œil et appareil photographique Comparaison de l’œil et de l’appareil photographique</vt:lpstr>
      <vt:lpstr>Œil et appareil photographique Comparaison de l’œil et de l’appareil photographique</vt:lpstr>
      <vt:lpstr>Œil et appareil photographique Comparaison de l’œil et de l’appareil photographique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Emmanuelle</dc:creator>
  <cp:lastModifiedBy>François</cp:lastModifiedBy>
  <cp:revision>423</cp:revision>
  <dcterms:created xsi:type="dcterms:W3CDTF">2011-11-26T21:21:18Z</dcterms:created>
  <dcterms:modified xsi:type="dcterms:W3CDTF">2013-07-27T12:42:20Z</dcterms:modified>
</cp:coreProperties>
</file>