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3" r:id="rId8"/>
    <p:sldId id="274" r:id="rId9"/>
    <p:sldId id="275" r:id="rId10"/>
    <p:sldId id="276" r:id="rId11"/>
    <p:sldId id="277" r:id="rId12"/>
    <p:sldId id="278" r:id="rId13"/>
    <p:sldId id="289" r:id="rId14"/>
    <p:sldId id="290" r:id="rId15"/>
    <p:sldId id="291" r:id="rId16"/>
    <p:sldId id="292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3" autoAdjust="0"/>
    <p:restoredTop sz="94684" autoAdjust="0"/>
  </p:normalViewPr>
  <p:slideViewPr>
    <p:cSldViewPr>
      <p:cViewPr>
        <p:scale>
          <a:sx n="70" d="100"/>
          <a:sy n="70" d="100"/>
        </p:scale>
        <p:origin x="-7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09/09/2013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09/09/2013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09/09/2013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09/09/2013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09/09/2013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09/09/2013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09/09/2013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09/09/2013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09/09/2013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09/09/2013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09/09/2013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10891E7-6C82-429E-A5DF-7462AC2AC01F}" type="datetimeFigureOut">
              <a:rPr lang="fr-FR" smtClean="0"/>
              <a:pPr/>
              <a:t>09/09/2013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lemspcreims.free.fr/Simulation/Accommodation.sw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spiral.univ-lyon1.fr/files_m/M5423/WEB/voir/accomodation/Accommodation/Index.html" TargetMode="Externa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lemspcreims.free.fr/Simulation/anomali_oeil.sw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ogieenflash.net/animation.php?ref=bio-0029-3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5688632" cy="105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Couleurs et images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Image 4" descr="http://www.sansgluten.fr/blog/wp-content/uploads/2008/11/couleur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44824"/>
            <a:ext cx="4858576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427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7416824" cy="165618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Œil, lentilles minces et images</a:t>
            </a:r>
            <a:br>
              <a:rPr lang="fr-FR" sz="3600" dirty="0" smtClean="0"/>
            </a:br>
            <a:r>
              <a:rPr lang="fr-FR" sz="2800" dirty="0" smtClean="0"/>
              <a:t>Formation d’une image dans l’œil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6" y="1208096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Le modèle de l’œil réduit</a:t>
            </a:r>
          </a:p>
          <a:p>
            <a:pPr algn="ctr"/>
            <a:endParaRPr lang="fr-FR" sz="2000" b="1" i="1" dirty="0"/>
          </a:p>
          <a:p>
            <a:pPr algn="just"/>
            <a:r>
              <a:rPr lang="fr-FR" sz="2000" i="1" dirty="0" smtClean="0"/>
              <a:t>Le modèle de l’œil réduit est constitué par: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fr-FR" sz="2000" i="1" dirty="0" smtClean="0"/>
              <a:t>Un </a:t>
            </a:r>
            <a:r>
              <a:rPr lang="fr-FR" sz="2000" b="1" i="1" dirty="0" smtClean="0"/>
              <a:t>diaphragme</a:t>
            </a:r>
            <a:r>
              <a:rPr lang="fr-FR" sz="2000" i="1" dirty="0" smtClean="0"/>
              <a:t>, qui joue le rôle de la pupille;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fr-FR" sz="2000" i="1" dirty="0" smtClean="0"/>
              <a:t>Une </a:t>
            </a:r>
            <a:r>
              <a:rPr lang="fr-FR" sz="2000" b="1" i="1" dirty="0" smtClean="0"/>
              <a:t>lentille convergente</a:t>
            </a:r>
            <a:r>
              <a:rPr lang="fr-FR" sz="2000" i="1" dirty="0" smtClean="0"/>
              <a:t>, qui joue le rôle du cristallin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fr-FR" sz="2000" i="1" dirty="0" smtClean="0"/>
              <a:t>Un </a:t>
            </a:r>
            <a:r>
              <a:rPr lang="fr-FR" sz="2000" b="1" i="1" dirty="0" smtClean="0"/>
              <a:t>écran</a:t>
            </a:r>
            <a:r>
              <a:rPr lang="fr-FR" sz="2000" i="1" dirty="0" smtClean="0"/>
              <a:t>, qui joue le rôle de la rétine.</a:t>
            </a:r>
          </a:p>
        </p:txBody>
      </p:sp>
      <p:pic>
        <p:nvPicPr>
          <p:cNvPr id="9218" name="Picture 2" descr="http://mrstern.free.fr/local/cache-vignettes/L285xH141/schema_oeilreduit-fe4e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3573016"/>
            <a:ext cx="451198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55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7416824" cy="165618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Œil, lentilles minces et images</a:t>
            </a:r>
            <a:br>
              <a:rPr lang="fr-FR" sz="3600" dirty="0" smtClean="0"/>
            </a:br>
            <a:r>
              <a:rPr lang="fr-FR" sz="2800" dirty="0" smtClean="0"/>
              <a:t>Formation d’une image dans l’œil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6" y="1208096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L’accommodation</a:t>
            </a:r>
          </a:p>
          <a:p>
            <a:pPr algn="ctr"/>
            <a:r>
              <a:rPr lang="fr-FR" sz="2000" i="1" dirty="0" smtClean="0"/>
              <a:t>Définition</a:t>
            </a:r>
            <a:endParaRPr lang="fr-FR" sz="2000" i="1" dirty="0"/>
          </a:p>
          <a:p>
            <a:pPr algn="just"/>
            <a:r>
              <a:rPr lang="fr-FR" sz="2000" i="1" dirty="0" smtClean="0"/>
              <a:t>La profondeur de l’œil restant constante, pour que l’image de l’objet vu reste </a:t>
            </a:r>
            <a:r>
              <a:rPr lang="fr-FR" sz="2000" b="1" i="1" dirty="0" smtClean="0"/>
              <a:t>nette</a:t>
            </a:r>
            <a:r>
              <a:rPr lang="fr-FR" sz="2000" i="1" dirty="0" smtClean="0"/>
              <a:t> sur la rétine, le cristallin peut être amené à se </a:t>
            </a:r>
            <a:r>
              <a:rPr lang="fr-FR" sz="2000" b="1" i="1" dirty="0" smtClean="0"/>
              <a:t>déformer</a:t>
            </a:r>
            <a:r>
              <a:rPr lang="fr-FR" sz="2000" i="1" dirty="0" smtClean="0"/>
              <a:t> (en changeant sa </a:t>
            </a:r>
            <a:r>
              <a:rPr lang="fr-FR" sz="2000" b="1" i="1" dirty="0" smtClean="0"/>
              <a:t>courbure</a:t>
            </a:r>
            <a:r>
              <a:rPr lang="fr-FR" sz="2000" i="1" dirty="0" smtClean="0"/>
              <a:t>) : on parle d’</a:t>
            </a:r>
            <a:r>
              <a:rPr lang="fr-FR" sz="2000" b="1" i="1" dirty="0" smtClean="0">
                <a:hlinkClick r:id="rId3"/>
              </a:rPr>
              <a:t>accommodation</a:t>
            </a:r>
            <a:r>
              <a:rPr lang="fr-FR" sz="2000" i="1" dirty="0" smtClean="0">
                <a:hlinkClick r:id="rId3"/>
              </a:rPr>
              <a:t>.</a:t>
            </a:r>
            <a:endParaRPr lang="fr-FR" sz="2000" i="1" dirty="0" smtClean="0"/>
          </a:p>
        </p:txBody>
      </p:sp>
      <p:pic>
        <p:nvPicPr>
          <p:cNvPr id="11266" name="Picture 2" descr="http://vision.3d.free.fr/image%20site/schema%20accomodation%2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73016"/>
            <a:ext cx="4980556" cy="148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vision.3d.free.fr/image%20site/schema%20accomodation%20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3576552"/>
            <a:ext cx="5480528" cy="158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13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4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7416824" cy="165618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Œil, lentilles minces et images</a:t>
            </a:r>
            <a:br>
              <a:rPr lang="fr-FR" sz="3600" dirty="0" smtClean="0"/>
            </a:br>
            <a:r>
              <a:rPr lang="fr-FR" sz="2800" dirty="0" smtClean="0"/>
              <a:t>Formation d’une image dans l’œil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6" y="1208096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L’accommodation</a:t>
            </a:r>
          </a:p>
          <a:p>
            <a:pPr algn="ctr"/>
            <a:r>
              <a:rPr lang="fr-FR" sz="2000" i="1" dirty="0" smtClean="0"/>
              <a:t>Explications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000" b="1" i="1" u="sng" dirty="0" smtClean="0"/>
              <a:t>Vision de loin</a:t>
            </a:r>
            <a:r>
              <a:rPr lang="fr-FR" sz="2000" b="1" i="1" dirty="0" smtClean="0"/>
              <a:t>: </a:t>
            </a:r>
            <a:r>
              <a:rPr lang="fr-FR" sz="2000" i="1" dirty="0" smtClean="0"/>
              <a:t>quand un objet est éloigné de l’œil (à l’infini), l’œil n’</a:t>
            </a:r>
            <a:r>
              <a:rPr lang="fr-FR" sz="2000" b="1" i="1" dirty="0" smtClean="0"/>
              <a:t>accommode</a:t>
            </a:r>
            <a:r>
              <a:rPr lang="fr-FR" sz="2000" i="1" dirty="0" smtClean="0"/>
              <a:t> pas; les muscles ciliaires sont </a:t>
            </a:r>
            <a:r>
              <a:rPr lang="fr-FR" sz="2000" b="1" i="1" dirty="0" smtClean="0"/>
              <a:t>relâchés</a:t>
            </a:r>
            <a:r>
              <a:rPr lang="fr-FR" sz="2000" i="1" dirty="0" smtClean="0"/>
              <a:t>.</a:t>
            </a:r>
            <a:endParaRPr lang="fr-FR" sz="2000" b="1" i="1" u="sng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17" y="3642886"/>
            <a:ext cx="4065328" cy="292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Image 78" descr="6BD20ECA"/>
          <p:cNvPicPr>
            <a:picLocks noChangeAspect="1" noChangeArrowheads="1"/>
          </p:cNvPicPr>
          <p:nvPr/>
        </p:nvPicPr>
        <p:blipFill>
          <a:blip r:embed="rId4">
            <a:lum bright="-40000" contrast="6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t="58296" r="72614" b="9669"/>
          <a:stretch>
            <a:fillRect/>
          </a:stretch>
        </p:blipFill>
        <p:spPr bwMode="auto">
          <a:xfrm>
            <a:off x="5436096" y="3909385"/>
            <a:ext cx="2465387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179567" y="2531534"/>
            <a:ext cx="7850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000" b="1" i="1" u="sng" dirty="0" smtClean="0"/>
              <a:t>Vision de près</a:t>
            </a:r>
            <a:r>
              <a:rPr lang="fr-FR" sz="2000" b="1" i="1" dirty="0" smtClean="0"/>
              <a:t>: </a:t>
            </a:r>
            <a:r>
              <a:rPr lang="fr-FR" sz="2000" i="1" dirty="0" smtClean="0"/>
              <a:t>quand un objet se rapproche de l’œil, le cristallin se </a:t>
            </a:r>
            <a:r>
              <a:rPr lang="fr-FR" sz="2000" b="1" i="1" dirty="0" smtClean="0"/>
              <a:t>bombe</a:t>
            </a:r>
            <a:r>
              <a:rPr lang="fr-FR" sz="2000" i="1" dirty="0" smtClean="0"/>
              <a:t> en modifiant sa </a:t>
            </a:r>
            <a:r>
              <a:rPr lang="fr-FR" sz="2000" b="1" i="1" dirty="0" smtClean="0"/>
              <a:t>courbure </a:t>
            </a:r>
            <a:r>
              <a:rPr lang="fr-FR" sz="2000" i="1" dirty="0" smtClean="0"/>
              <a:t>pour qu’une image nette se forme sur la rétine; les muscles ciliaires se </a:t>
            </a:r>
            <a:r>
              <a:rPr lang="fr-FR" sz="2000" b="1" i="1" dirty="0" smtClean="0"/>
              <a:t>contractent</a:t>
            </a:r>
            <a:r>
              <a:rPr lang="fr-FR" sz="2000" i="1" dirty="0" smtClean="0"/>
              <a:t>.</a:t>
            </a:r>
            <a:endParaRPr lang="fr-FR" sz="2000" b="1" i="1" u="sng" dirty="0"/>
          </a:p>
        </p:txBody>
      </p:sp>
      <p:sp>
        <p:nvSpPr>
          <p:cNvPr id="3" name="Rectangle 2"/>
          <p:cNvSpPr/>
          <p:nvPr/>
        </p:nvSpPr>
        <p:spPr>
          <a:xfrm>
            <a:off x="1147716" y="5100060"/>
            <a:ext cx="3568300" cy="1585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6654193" y="3547198"/>
            <a:ext cx="2080175" cy="268430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65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/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7416824" cy="165618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Œil, lentilles minces et images</a:t>
            </a:r>
            <a:br>
              <a:rPr lang="fr-FR" sz="3600" dirty="0" smtClean="0"/>
            </a:br>
            <a:r>
              <a:rPr lang="fr-FR" sz="2800" dirty="0" smtClean="0"/>
              <a:t>Formation d’une image dans l’œil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6" y="1208096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Les défauts de l’œil</a:t>
            </a:r>
          </a:p>
          <a:p>
            <a:pPr algn="ctr"/>
            <a:r>
              <a:rPr lang="fr-FR" sz="2000" i="1" dirty="0" smtClean="0"/>
              <a:t>La myopie - Définition</a:t>
            </a:r>
          </a:p>
          <a:p>
            <a:pPr algn="ctr"/>
            <a:endParaRPr lang="fr-FR" sz="2000" i="1" dirty="0" smtClean="0"/>
          </a:p>
          <a:p>
            <a:pPr algn="just"/>
            <a:r>
              <a:rPr lang="fr-FR" sz="2000" i="1" dirty="0" smtClean="0"/>
              <a:t>Un œil myope est un œil trop « long », l’image se forme en avant de la rétine.</a:t>
            </a:r>
          </a:p>
        </p:txBody>
      </p:sp>
      <p:pic>
        <p:nvPicPr>
          <p:cNvPr id="1026" name="Picture 2" descr="http://www.opticiens-atol.com/img/pages/cote-sante/oeil_myop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97" y="3645024"/>
            <a:ext cx="605630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93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7416824" cy="165618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Œil, lentilles minces et images</a:t>
            </a:r>
            <a:br>
              <a:rPr lang="fr-FR" sz="3600" dirty="0" smtClean="0"/>
            </a:br>
            <a:r>
              <a:rPr lang="fr-FR" sz="2800" dirty="0" smtClean="0"/>
              <a:t>Formation d’une image dans l’œil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6" y="1208096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Les défauts de l’œil</a:t>
            </a:r>
          </a:p>
          <a:p>
            <a:pPr algn="ctr"/>
            <a:r>
              <a:rPr lang="fr-FR" sz="2000" i="1" dirty="0" smtClean="0"/>
              <a:t>La myopie - Correction</a:t>
            </a:r>
          </a:p>
          <a:p>
            <a:pPr algn="ctr"/>
            <a:endParaRPr lang="fr-FR" sz="2000" i="1" dirty="0" smtClean="0"/>
          </a:p>
          <a:p>
            <a:pPr algn="just"/>
            <a:r>
              <a:rPr lang="fr-FR" sz="2000" i="1" dirty="0" smtClean="0"/>
              <a:t>On corrige la myopie par des lentilles divergentes qui renvoient l’image sur la rétine.</a:t>
            </a:r>
          </a:p>
        </p:txBody>
      </p:sp>
      <p:pic>
        <p:nvPicPr>
          <p:cNvPr id="2050" name="Picture 2" descr="http://www.gatinel.com/wp-content/uploads/2010/01/dioptrie-myopi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92896"/>
            <a:ext cx="5487877" cy="411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6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7416824" cy="165618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Œil, lentilles minces et images</a:t>
            </a:r>
            <a:br>
              <a:rPr lang="fr-FR" sz="3600" dirty="0" smtClean="0"/>
            </a:br>
            <a:r>
              <a:rPr lang="fr-FR" sz="2800" dirty="0" smtClean="0"/>
              <a:t>Formation d’une image dans l’œil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6" y="1208096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Les défauts de l’œil</a:t>
            </a:r>
          </a:p>
          <a:p>
            <a:pPr algn="ctr"/>
            <a:r>
              <a:rPr lang="fr-FR" sz="2000" i="1" dirty="0" smtClean="0"/>
              <a:t>L’hypermétropie - Définition</a:t>
            </a:r>
          </a:p>
          <a:p>
            <a:pPr algn="ctr"/>
            <a:endParaRPr lang="fr-FR" sz="2000" i="1" dirty="0" smtClean="0"/>
          </a:p>
          <a:p>
            <a:pPr algn="just"/>
            <a:r>
              <a:rPr lang="fr-FR" sz="2000" i="1" dirty="0" smtClean="0"/>
              <a:t>Un œil hypermétrope est un œil trop « </a:t>
            </a:r>
            <a:r>
              <a:rPr lang="fr-FR" sz="2000" b="1" i="1" dirty="0" smtClean="0"/>
              <a:t>court</a:t>
            </a:r>
            <a:r>
              <a:rPr lang="fr-FR" sz="2000" i="1" dirty="0" smtClean="0"/>
              <a:t> », l’image se forme en </a:t>
            </a:r>
            <a:r>
              <a:rPr lang="fr-FR" sz="2000" b="1" i="1" dirty="0" smtClean="0"/>
              <a:t>arrière </a:t>
            </a:r>
            <a:r>
              <a:rPr lang="fr-FR" sz="2000" i="1" dirty="0" smtClean="0"/>
              <a:t>de la rétine.</a:t>
            </a:r>
          </a:p>
        </p:txBody>
      </p:sp>
      <p:pic>
        <p:nvPicPr>
          <p:cNvPr id="3074" name="Picture 2" descr="http://www.opticiens-atol.com/img/pages/cote-sante/oeil_hypermetro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857" y="3225873"/>
            <a:ext cx="6409906" cy="19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34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7416824" cy="165618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Œil, lentilles minces et images</a:t>
            </a:r>
            <a:br>
              <a:rPr lang="fr-FR" sz="3600" dirty="0" smtClean="0"/>
            </a:br>
            <a:r>
              <a:rPr lang="fr-FR" sz="2800" dirty="0" smtClean="0"/>
              <a:t>Formation d’une image dans l’œil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6" y="1208096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Les défauts de l’œil</a:t>
            </a:r>
          </a:p>
          <a:p>
            <a:pPr algn="ctr"/>
            <a:r>
              <a:rPr lang="fr-FR" sz="2000" i="1" dirty="0" smtClean="0"/>
              <a:t>L’hypermétropie - Correction</a:t>
            </a:r>
          </a:p>
          <a:p>
            <a:pPr algn="ctr"/>
            <a:endParaRPr lang="fr-FR" sz="2000" i="1" dirty="0" smtClean="0"/>
          </a:p>
          <a:p>
            <a:pPr algn="just"/>
            <a:r>
              <a:rPr lang="fr-FR" sz="2000" i="1" dirty="0" smtClean="0"/>
              <a:t>On corrige l’hypermétropie par des lentilles convergentes qui ramènent l’image sur la rétine.</a:t>
            </a:r>
          </a:p>
        </p:txBody>
      </p:sp>
      <p:pic>
        <p:nvPicPr>
          <p:cNvPr id="4098" name="Picture 2" descr="http://www.swissvision.fr/oeil/hypermetrop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62606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19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7416824" cy="165618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Œil, lentilles minces et images</a:t>
            </a:r>
            <a:br>
              <a:rPr lang="fr-FR" sz="3600" dirty="0" smtClean="0"/>
            </a:br>
            <a:r>
              <a:rPr lang="fr-FR" sz="2800" dirty="0" smtClean="0"/>
              <a:t>Construction de l’image d’un objet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6" y="1208096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Caractéristiques d’une lentille convergente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88840"/>
            <a:ext cx="53721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147716" y="4221088"/>
            <a:ext cx="69526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000" b="1" i="1" dirty="0" smtClean="0">
                <a:latin typeface="Symbol" pitchFamily="18" charset="2"/>
              </a:rPr>
              <a:t>D</a:t>
            </a:r>
            <a:r>
              <a:rPr lang="fr-FR" sz="2000" b="1" i="1" dirty="0"/>
              <a:t> </a:t>
            </a:r>
            <a:r>
              <a:rPr lang="fr-FR" sz="2000" i="1" dirty="0" smtClean="0"/>
              <a:t>: axe optique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000" b="1" i="1" dirty="0" smtClean="0"/>
              <a:t>O</a:t>
            </a:r>
            <a:r>
              <a:rPr lang="fr-FR" sz="2000" i="1" dirty="0" smtClean="0"/>
              <a:t> : centre optique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000" b="1" i="1" dirty="0" smtClean="0"/>
              <a:t>F</a:t>
            </a:r>
            <a:r>
              <a:rPr lang="fr-FR" sz="2000" i="1" dirty="0" smtClean="0"/>
              <a:t> : foyer objet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000" b="1" i="1" dirty="0" smtClean="0"/>
              <a:t>F’</a:t>
            </a:r>
            <a:r>
              <a:rPr lang="fr-FR" sz="2000" i="1" dirty="0" smtClean="0"/>
              <a:t> : foyer image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000" b="1" i="1" dirty="0" smtClean="0"/>
              <a:t>Plan focal objet</a:t>
            </a:r>
            <a:r>
              <a:rPr lang="fr-FR" sz="2000" i="1" dirty="0" smtClean="0"/>
              <a:t> : plan perpendiculaire à </a:t>
            </a:r>
            <a:r>
              <a:rPr lang="fr-FR" sz="2000" i="1" dirty="0" smtClean="0">
                <a:latin typeface="Symbol" pitchFamily="18" charset="2"/>
              </a:rPr>
              <a:t>D </a:t>
            </a:r>
            <a:r>
              <a:rPr lang="fr-FR" sz="2000" i="1" dirty="0" smtClean="0"/>
              <a:t>et passant par F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000" b="1" i="1" dirty="0"/>
              <a:t>Plan focal </a:t>
            </a:r>
            <a:r>
              <a:rPr lang="fr-FR" sz="2000" b="1" i="1" dirty="0" smtClean="0"/>
              <a:t>image</a:t>
            </a:r>
            <a:r>
              <a:rPr lang="fr-FR" sz="2000" i="1" dirty="0" smtClean="0"/>
              <a:t> </a:t>
            </a:r>
            <a:r>
              <a:rPr lang="fr-FR" sz="2000" i="1" dirty="0"/>
              <a:t>: plan perpendiculaire à </a:t>
            </a:r>
            <a:r>
              <a:rPr lang="fr-FR" sz="2000" i="1" dirty="0">
                <a:latin typeface="Symbol" pitchFamily="18" charset="2"/>
              </a:rPr>
              <a:t>D </a:t>
            </a:r>
            <a:r>
              <a:rPr lang="fr-FR" sz="2000" i="1" dirty="0"/>
              <a:t>et passant par </a:t>
            </a:r>
            <a:r>
              <a:rPr lang="fr-FR" sz="2000" i="1" dirty="0" smtClean="0"/>
              <a:t>F’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2000" i="1" dirty="0"/>
          </a:p>
          <a:p>
            <a:r>
              <a:rPr lang="fr-FR" sz="2000" i="1" dirty="0" smtClean="0"/>
              <a:t>F et F’ sont symétriques par rapport à O: OF=OF’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226059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7416824" cy="165618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Œil, lentilles minces et images</a:t>
            </a:r>
            <a:br>
              <a:rPr lang="fr-FR" sz="3600" dirty="0" smtClean="0"/>
            </a:br>
            <a:r>
              <a:rPr lang="fr-FR" sz="2800" dirty="0" smtClean="0"/>
              <a:t>Construction de l’image d’un objet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5" y="1208096"/>
            <a:ext cx="78821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Distance focale</a:t>
            </a:r>
          </a:p>
          <a:p>
            <a:pPr algn="ctr"/>
            <a:endParaRPr lang="fr-FR" sz="2000" b="1" i="1" dirty="0"/>
          </a:p>
          <a:p>
            <a:pPr algn="just"/>
            <a:r>
              <a:rPr lang="fr-FR" sz="2000" i="1" dirty="0" smtClean="0"/>
              <a:t>La distance focale f d’une lentille convergente est la distance qui sépare le centre optique O de la lentille de son foyer F’.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748" y="3068960"/>
            <a:ext cx="48768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82842" y="5561250"/>
            <a:ext cx="2016224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srgbClr val="FF0000"/>
                </a:solidFill>
              </a:rPr>
              <a:t>f = OF’</a:t>
            </a:r>
          </a:p>
          <a:p>
            <a:pPr algn="ctr"/>
            <a:r>
              <a:rPr lang="fr-FR" sz="2000" i="1" dirty="0" smtClean="0">
                <a:solidFill>
                  <a:schemeClr val="tx1"/>
                </a:solidFill>
              </a:rPr>
              <a:t>f en m</a:t>
            </a:r>
            <a:endParaRPr lang="fr-FR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5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7416824" cy="165618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Œil, lentilles minces et images</a:t>
            </a:r>
            <a:br>
              <a:rPr lang="fr-FR" sz="3600" dirty="0" smtClean="0"/>
            </a:br>
            <a:r>
              <a:rPr lang="fr-FR" sz="2800" dirty="0" smtClean="0"/>
              <a:t>Construction de l’image d’un objet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5" y="1208096"/>
            <a:ext cx="7882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Vergence d’une lentille</a:t>
            </a:r>
          </a:p>
          <a:p>
            <a:pPr algn="ctr"/>
            <a:endParaRPr lang="fr-FR" sz="2000" i="1" dirty="0"/>
          </a:p>
          <a:p>
            <a:pPr algn="just"/>
            <a:r>
              <a:rPr lang="fr-FR" sz="2000" i="1" dirty="0" smtClean="0"/>
              <a:t>La vergence C d’une lentille est l’inverse de la distance focale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640" y="3307760"/>
            <a:ext cx="306955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59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5688632" cy="105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Œil, lentilles minces et images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tatullisab.free.fr/laboratoire/3_Premieres%20S/1_Observer/1_Couleur_vision_image/images/oe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5359193" cy="37444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9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7416824" cy="165618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Œil, lentilles minces et images</a:t>
            </a:r>
            <a:br>
              <a:rPr lang="fr-FR" sz="3600" dirty="0" smtClean="0"/>
            </a:br>
            <a:r>
              <a:rPr lang="fr-FR" sz="2800" dirty="0" smtClean="0"/>
              <a:t>Construction de l’image d’un objet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5" y="1208096"/>
            <a:ext cx="78821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Principe de construction</a:t>
            </a:r>
          </a:p>
          <a:p>
            <a:pPr algn="ctr"/>
            <a:endParaRPr lang="fr-FR" sz="2000" b="1" i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000" i="1" dirty="0" smtClean="0">
                <a:solidFill>
                  <a:srgbClr val="FF0000"/>
                </a:solidFill>
              </a:rPr>
              <a:t>Un rayon incident passant par le centre optique O de la lentille ne subit pas de déviation.</a:t>
            </a:r>
            <a:endParaRPr lang="fr-FR" sz="2000" i="1" dirty="0">
              <a:solidFill>
                <a:srgbClr val="FF0000"/>
              </a:solidFill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1147715" y="5157192"/>
            <a:ext cx="63766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4355976" y="4149080"/>
            <a:ext cx="0" cy="2016224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5652120" y="5013176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3059832" y="5021560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290344" y="4836894"/>
            <a:ext cx="389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5457286" y="4677042"/>
            <a:ext cx="389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F’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2953383" y="5301208"/>
            <a:ext cx="389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1475656" y="4509120"/>
            <a:ext cx="0" cy="64807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1286285" y="4149080"/>
            <a:ext cx="389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B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286285" y="5157215"/>
            <a:ext cx="389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A</a:t>
            </a:r>
          </a:p>
        </p:txBody>
      </p:sp>
      <p:cxnSp>
        <p:nvCxnSpPr>
          <p:cNvPr id="24" name="Connecteur droit 23"/>
          <p:cNvCxnSpPr/>
          <p:nvPr/>
        </p:nvCxnSpPr>
        <p:spPr>
          <a:xfrm>
            <a:off x="1481119" y="4518412"/>
            <a:ext cx="6043209" cy="135886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1147716" y="2531535"/>
            <a:ext cx="7882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fr-FR" sz="2000" i="1" dirty="0" smtClean="0">
                <a:solidFill>
                  <a:srgbClr val="0070C0"/>
                </a:solidFill>
              </a:rPr>
              <a:t>Un rayon incident parallèle à l’axe optique de la lentille émerge de la lentille en passant par son foyer F’.</a:t>
            </a:r>
            <a:endParaRPr lang="fr-FR" sz="2000" i="1" dirty="0">
              <a:solidFill>
                <a:srgbClr val="0070C0"/>
              </a:solidFill>
            </a:endParaRPr>
          </a:p>
        </p:txBody>
      </p:sp>
      <p:cxnSp>
        <p:nvCxnSpPr>
          <p:cNvPr id="30" name="Connecteur droit 29"/>
          <p:cNvCxnSpPr>
            <a:stCxn id="22" idx="2"/>
          </p:cNvCxnSpPr>
          <p:nvPr/>
        </p:nvCxnSpPr>
        <p:spPr>
          <a:xfrm>
            <a:off x="1481119" y="4518412"/>
            <a:ext cx="28748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4355976" y="4521690"/>
            <a:ext cx="3168352" cy="1571606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1147714" y="3230675"/>
            <a:ext cx="7882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fr-FR" sz="2000" i="1" dirty="0" smtClean="0">
                <a:solidFill>
                  <a:srgbClr val="FFC000"/>
                </a:solidFill>
              </a:rPr>
              <a:t>Un rayon incident passant par le foyer principal objet F émerge de la lentille parallèlement à l’axe optique.</a:t>
            </a:r>
            <a:endParaRPr lang="fr-FR" sz="2000" i="1" dirty="0">
              <a:solidFill>
                <a:srgbClr val="FFC000"/>
              </a:solidFill>
            </a:endParaRPr>
          </a:p>
        </p:txBody>
      </p:sp>
      <p:cxnSp>
        <p:nvCxnSpPr>
          <p:cNvPr id="43" name="Connecteur droit 42"/>
          <p:cNvCxnSpPr/>
          <p:nvPr/>
        </p:nvCxnSpPr>
        <p:spPr>
          <a:xfrm>
            <a:off x="1481119" y="4526068"/>
            <a:ext cx="2854902" cy="1164839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4336021" y="5690907"/>
            <a:ext cx="3188307" cy="0"/>
          </a:xfrm>
          <a:prstGeom prst="line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6674254" y="5157215"/>
            <a:ext cx="0" cy="557394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6479420" y="4828510"/>
            <a:ext cx="389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A’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6479420" y="5693342"/>
            <a:ext cx="389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B’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44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4" grpId="0"/>
      <p:bldP spid="17" grpId="0"/>
      <p:bldP spid="18" grpId="0"/>
      <p:bldP spid="22" grpId="0"/>
      <p:bldP spid="23" grpId="0"/>
      <p:bldP spid="27" grpId="0"/>
      <p:bldP spid="42" grpId="0"/>
      <p:bldP spid="52" grpId="0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7416824" cy="165618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Œil, lentilles minces et images</a:t>
            </a:r>
            <a:br>
              <a:rPr lang="fr-FR" sz="3600" dirty="0" smtClean="0"/>
            </a:br>
            <a:r>
              <a:rPr lang="fr-FR" sz="2800" dirty="0" smtClean="0"/>
              <a:t>Construction de l’image d’un objet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5" y="1208096"/>
            <a:ext cx="7882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Caractéristiques de l’image </a:t>
            </a:r>
          </a:p>
          <a:p>
            <a:pPr algn="ctr"/>
            <a:r>
              <a:rPr lang="fr-FR" sz="2000" i="1" dirty="0" smtClean="0"/>
              <a:t>Position</a:t>
            </a:r>
          </a:p>
          <a:p>
            <a:pPr algn="ctr"/>
            <a:endParaRPr lang="fr-FR" sz="2000" i="1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000" i="1" dirty="0" smtClean="0"/>
              <a:t>L’image d’un objet est dite </a:t>
            </a:r>
            <a:r>
              <a:rPr lang="fr-FR" sz="2000" b="1" i="1" dirty="0" smtClean="0"/>
              <a:t>réelle</a:t>
            </a:r>
            <a:r>
              <a:rPr lang="fr-FR" sz="2000" i="1" dirty="0" smtClean="0"/>
              <a:t> si elle peut se former sur un </a:t>
            </a:r>
            <a:r>
              <a:rPr lang="fr-FR" sz="2000" b="1" i="1" dirty="0" smtClean="0"/>
              <a:t>écran</a:t>
            </a:r>
            <a:r>
              <a:rPr lang="fr-FR" sz="2000" i="1" dirty="0" smtClean="0"/>
              <a:t> : B’ est alors à l’intersection des rayons </a:t>
            </a:r>
            <a:r>
              <a:rPr lang="fr-FR" sz="2000" b="1" i="1" dirty="0" smtClean="0"/>
              <a:t>émergents</a:t>
            </a:r>
            <a:r>
              <a:rPr lang="fr-FR" sz="2000" i="1" dirty="0" smtClean="0"/>
              <a:t> de la lentille (exemple d’un projecteur de diapositives).</a:t>
            </a:r>
          </a:p>
        </p:txBody>
      </p:sp>
      <p:pic>
        <p:nvPicPr>
          <p:cNvPr id="16386" name="Picture 2" descr="http://upload.wikimedia.org/wikipedia/commons/thumb/9/9d/Lentille_convergente_image.svg/300px-Lentille_convergente_imag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29000"/>
            <a:ext cx="4867589" cy="251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4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7416824" cy="165618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Œil, lentilles minces et images</a:t>
            </a:r>
            <a:br>
              <a:rPr lang="fr-FR" sz="3600" dirty="0" smtClean="0"/>
            </a:br>
            <a:r>
              <a:rPr lang="fr-FR" sz="2800" dirty="0" smtClean="0"/>
              <a:t>Construction de l’image d’un objet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5" y="1208096"/>
            <a:ext cx="7882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Caractéristiques de l’image</a:t>
            </a:r>
          </a:p>
          <a:p>
            <a:pPr algn="ctr"/>
            <a:r>
              <a:rPr lang="fr-FR" sz="2000" i="1" dirty="0" smtClean="0"/>
              <a:t>Position</a:t>
            </a:r>
          </a:p>
          <a:p>
            <a:pPr algn="ctr"/>
            <a:endParaRPr lang="fr-FR" sz="2000" i="1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000" i="1" dirty="0" smtClean="0"/>
              <a:t>L’image d’un objet est dite </a:t>
            </a:r>
            <a:r>
              <a:rPr lang="fr-FR" sz="2000" b="1" i="1" dirty="0" smtClean="0"/>
              <a:t>virtuelle</a:t>
            </a:r>
            <a:r>
              <a:rPr lang="fr-FR" sz="2000" i="1" dirty="0" smtClean="0"/>
              <a:t> si elle ne peut se former sur un </a:t>
            </a:r>
            <a:r>
              <a:rPr lang="fr-FR" sz="2000" b="1" i="1" dirty="0" smtClean="0"/>
              <a:t>écran</a:t>
            </a:r>
            <a:r>
              <a:rPr lang="fr-FR" sz="2000" i="1" dirty="0" smtClean="0"/>
              <a:t> : B’ est alors à l’intersection des </a:t>
            </a:r>
            <a:r>
              <a:rPr lang="fr-FR" sz="2000" b="1" i="1" dirty="0" smtClean="0"/>
              <a:t>prolongements</a:t>
            </a:r>
            <a:r>
              <a:rPr lang="fr-FR" sz="2000" i="1" dirty="0" smtClean="0"/>
              <a:t> des rayons </a:t>
            </a:r>
            <a:r>
              <a:rPr lang="fr-FR" sz="2000" b="1" i="1" dirty="0" smtClean="0"/>
              <a:t>émergents</a:t>
            </a:r>
            <a:r>
              <a:rPr lang="fr-FR" sz="2000" i="1" dirty="0" smtClean="0"/>
              <a:t> de la lentille (exemple d’une loupe).</a:t>
            </a:r>
          </a:p>
        </p:txBody>
      </p:sp>
      <p:pic>
        <p:nvPicPr>
          <p:cNvPr id="18434" name="Picture 2" descr="http://uploads.siteduzero.com/files/337001_338000/33778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081" y="3180260"/>
            <a:ext cx="5371617" cy="306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51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7416824" cy="165618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Œil, lentilles minces et images</a:t>
            </a:r>
            <a:br>
              <a:rPr lang="fr-FR" sz="3600" dirty="0" smtClean="0"/>
            </a:br>
            <a:r>
              <a:rPr lang="fr-FR" sz="2800" dirty="0" smtClean="0"/>
              <a:t>Construction de l’image d’un objet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5" y="1208096"/>
            <a:ext cx="78821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Caractéristiques de l’image</a:t>
            </a:r>
            <a:endParaRPr lang="fr-FR" sz="2000" i="1" dirty="0"/>
          </a:p>
          <a:p>
            <a:pPr algn="ctr"/>
            <a:r>
              <a:rPr lang="fr-FR" sz="2000" i="1" dirty="0" smtClean="0"/>
              <a:t>Sens</a:t>
            </a:r>
          </a:p>
          <a:p>
            <a:pPr algn="ctr"/>
            <a:endParaRPr lang="fr-FR" sz="2000" i="1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000" i="1" dirty="0" smtClean="0"/>
              <a:t>L’image d’un objet est </a:t>
            </a:r>
            <a:r>
              <a:rPr lang="fr-FR" sz="2000" b="1" i="1" dirty="0" smtClean="0"/>
              <a:t>droite </a:t>
            </a:r>
            <a:r>
              <a:rPr lang="fr-FR" sz="2000" i="1" dirty="0" smtClean="0"/>
              <a:t>si elle est de </a:t>
            </a:r>
            <a:r>
              <a:rPr lang="fr-FR" sz="2000" b="1" i="1" dirty="0" smtClean="0"/>
              <a:t>même sens </a:t>
            </a:r>
            <a:r>
              <a:rPr lang="fr-FR" sz="2000" i="1" dirty="0" smtClean="0"/>
              <a:t>que l’objet.</a:t>
            </a:r>
          </a:p>
        </p:txBody>
      </p:sp>
      <p:pic>
        <p:nvPicPr>
          <p:cNvPr id="18434" name="Picture 2" descr="http://uploads.siteduzero.com/files/337001_338000/33778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791" y="2924944"/>
            <a:ext cx="5371617" cy="306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27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7416824" cy="165618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Œil, lentilles minces et images</a:t>
            </a:r>
            <a:br>
              <a:rPr lang="fr-FR" sz="3600" dirty="0" smtClean="0"/>
            </a:br>
            <a:r>
              <a:rPr lang="fr-FR" sz="2800" dirty="0" smtClean="0"/>
              <a:t>Construction de l’image d’un objet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5" y="1208096"/>
            <a:ext cx="78821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Caractéristiques de l’image</a:t>
            </a:r>
            <a:endParaRPr lang="fr-FR" sz="2000" i="1" dirty="0"/>
          </a:p>
          <a:p>
            <a:pPr algn="ctr"/>
            <a:r>
              <a:rPr lang="fr-FR" sz="2000" i="1" dirty="0" smtClean="0"/>
              <a:t>Sens</a:t>
            </a:r>
          </a:p>
          <a:p>
            <a:pPr algn="ctr"/>
            <a:endParaRPr lang="fr-FR" sz="2000" i="1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000" i="1" dirty="0" smtClean="0"/>
              <a:t>L’image d’un objet est </a:t>
            </a:r>
            <a:r>
              <a:rPr lang="fr-FR" sz="2000" b="1" i="1" dirty="0" smtClean="0"/>
              <a:t>renversée</a:t>
            </a:r>
            <a:r>
              <a:rPr lang="fr-FR" sz="2000" i="1" dirty="0" smtClean="0"/>
              <a:t> si elle est de </a:t>
            </a:r>
            <a:r>
              <a:rPr lang="fr-FR" sz="2000" b="1" i="1" dirty="0" smtClean="0"/>
              <a:t>sens inverse </a:t>
            </a:r>
            <a:r>
              <a:rPr lang="fr-FR" sz="2000" i="1" dirty="0" smtClean="0"/>
              <a:t>à l’objet.</a:t>
            </a:r>
          </a:p>
        </p:txBody>
      </p:sp>
      <p:pic>
        <p:nvPicPr>
          <p:cNvPr id="8" name="Picture 2" descr="http://upload.wikimedia.org/wikipedia/commons/thumb/9/9d/Lentille_convergente_image.svg/300px-Lentille_convergente_imag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812" y="3212976"/>
            <a:ext cx="4867589" cy="251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98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7416824" cy="165618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Œil, lentilles minces et images</a:t>
            </a:r>
            <a:br>
              <a:rPr lang="fr-FR" sz="3600" dirty="0" smtClean="0"/>
            </a:br>
            <a:r>
              <a:rPr lang="fr-FR" sz="2800" dirty="0" smtClean="0"/>
              <a:t>Construction de l’image d’un objet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5" y="1208096"/>
            <a:ext cx="78821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Caractéristiques de l’image</a:t>
            </a:r>
          </a:p>
          <a:p>
            <a:pPr algn="ctr"/>
            <a:r>
              <a:rPr lang="fr-FR" sz="2000" i="1" dirty="0" smtClean="0"/>
              <a:t>Grandeur</a:t>
            </a:r>
          </a:p>
          <a:p>
            <a:pPr algn="ctr"/>
            <a:endParaRPr lang="fr-FR" sz="2000" i="1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000" i="1" dirty="0" smtClean="0"/>
              <a:t>L’image d’un objet est </a:t>
            </a:r>
            <a:r>
              <a:rPr lang="fr-FR" sz="2000" b="1" i="1" dirty="0" smtClean="0"/>
              <a:t>agrandie</a:t>
            </a:r>
            <a:r>
              <a:rPr lang="fr-FR" sz="2000" i="1" dirty="0" smtClean="0"/>
              <a:t> si elle est </a:t>
            </a:r>
            <a:r>
              <a:rPr lang="fr-FR" sz="2000" b="1" i="1" dirty="0" smtClean="0"/>
              <a:t>plus grande </a:t>
            </a:r>
            <a:r>
              <a:rPr lang="fr-FR" sz="2000" i="1" dirty="0" smtClean="0"/>
              <a:t>que l’objet.</a:t>
            </a:r>
          </a:p>
        </p:txBody>
      </p:sp>
      <p:pic>
        <p:nvPicPr>
          <p:cNvPr id="9" name="Picture 2" descr="http://uploads.siteduzero.com/files/337001_338000/33778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67244"/>
            <a:ext cx="5371617" cy="306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30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7416824" cy="165618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Œil, lentilles minces et images</a:t>
            </a:r>
            <a:br>
              <a:rPr lang="fr-FR" sz="3600" dirty="0" smtClean="0"/>
            </a:br>
            <a:r>
              <a:rPr lang="fr-FR" sz="2800" dirty="0" smtClean="0"/>
              <a:t>Construction de l’image d’un objet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5" y="1208096"/>
            <a:ext cx="78821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Caractéristiques de l’image</a:t>
            </a:r>
          </a:p>
          <a:p>
            <a:pPr algn="ctr"/>
            <a:r>
              <a:rPr lang="fr-FR" sz="2000" i="1" dirty="0" smtClean="0"/>
              <a:t>Grandeur</a:t>
            </a:r>
          </a:p>
          <a:p>
            <a:pPr algn="ctr"/>
            <a:endParaRPr lang="fr-FR" sz="2000" i="1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000" i="1" dirty="0" smtClean="0"/>
              <a:t>L’image d’un objet est </a:t>
            </a:r>
            <a:r>
              <a:rPr lang="fr-FR" sz="2000" b="1" i="1" dirty="0" smtClean="0"/>
              <a:t>réduite</a:t>
            </a:r>
            <a:r>
              <a:rPr lang="fr-FR" sz="2000" i="1" dirty="0" smtClean="0"/>
              <a:t> si elle est </a:t>
            </a:r>
            <a:r>
              <a:rPr lang="fr-FR" sz="2000" b="1" i="1" dirty="0" smtClean="0"/>
              <a:t>plus petite </a:t>
            </a:r>
            <a:r>
              <a:rPr lang="fr-FR" sz="2000" i="1" dirty="0" smtClean="0"/>
              <a:t>que l’objet.</a:t>
            </a:r>
          </a:p>
        </p:txBody>
      </p:sp>
      <p:pic>
        <p:nvPicPr>
          <p:cNvPr id="8" name="Picture 2" descr="http://upload.wikimedia.org/wikipedia/commons/thumb/9/9d/Lentille_convergente_image.svg/300px-Lentille_convergente_imag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812" y="3212976"/>
            <a:ext cx="4867589" cy="251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9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7416824" cy="165618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Œil, lentilles minces et images</a:t>
            </a:r>
            <a:br>
              <a:rPr lang="fr-FR" sz="3600" dirty="0" smtClean="0"/>
            </a:br>
            <a:r>
              <a:rPr lang="fr-FR" sz="2800" dirty="0" smtClean="0"/>
              <a:t>Formation d’une image dans l’œil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6" y="119675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Le principe de la vision</a:t>
            </a:r>
          </a:p>
          <a:p>
            <a:pPr algn="ctr"/>
            <a:endParaRPr lang="fr-FR" sz="2000" b="1" i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000" i="1" dirty="0" smtClean="0"/>
              <a:t>La lumière issue des objets pénètre dans l’œil par la </a:t>
            </a:r>
            <a:r>
              <a:rPr lang="fr-FR" sz="2000" b="1" i="1" dirty="0" smtClean="0"/>
              <a:t>pupille</a:t>
            </a:r>
            <a:r>
              <a:rPr lang="fr-FR" sz="2000" i="1" dirty="0" smtClean="0"/>
              <a:t>, ouverture variable qui permet de réguler l’entrée de la lumière.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414" y="2670514"/>
            <a:ext cx="5629467" cy="350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19872" y="2670514"/>
            <a:ext cx="1080120" cy="326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609794" y="3707671"/>
            <a:ext cx="936104" cy="326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221414" y="4449936"/>
            <a:ext cx="1080120" cy="326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42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build="p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7416824" cy="165618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Œil, lentilles minces et images</a:t>
            </a:r>
            <a:br>
              <a:rPr lang="fr-FR" sz="3600" dirty="0" smtClean="0"/>
            </a:br>
            <a:r>
              <a:rPr lang="fr-FR" sz="2800" dirty="0" smtClean="0"/>
              <a:t>Formation d’une image dans l’œil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6" y="119675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Le principe de la vision</a:t>
            </a:r>
          </a:p>
          <a:p>
            <a:pPr algn="ctr"/>
            <a:endParaRPr lang="fr-FR" sz="2000" b="1" i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000" i="1" dirty="0" smtClean="0"/>
              <a:t>La vision est bonne tant qu’une image nette se forme sur la </a:t>
            </a:r>
            <a:r>
              <a:rPr lang="fr-FR" sz="2000" b="1" i="1" dirty="0" smtClean="0"/>
              <a:t>rétine</a:t>
            </a:r>
            <a:r>
              <a:rPr lang="fr-FR" sz="2000" i="1" dirty="0" smtClean="0"/>
              <a:t>, située au fond de l’œil 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414" y="2670514"/>
            <a:ext cx="5629467" cy="350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19872" y="2670514"/>
            <a:ext cx="1080120" cy="326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609794" y="3707671"/>
            <a:ext cx="936104" cy="326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02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build="p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7416824" cy="165618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Œil, lentilles minces et images</a:t>
            </a:r>
            <a:br>
              <a:rPr lang="fr-FR" sz="3600" dirty="0" smtClean="0"/>
            </a:br>
            <a:r>
              <a:rPr lang="fr-FR" sz="2800" dirty="0" smtClean="0"/>
              <a:t>Formation d’une image dans l’œil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6" y="119675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Le principe de la vision</a:t>
            </a:r>
          </a:p>
          <a:p>
            <a:pPr algn="ctr"/>
            <a:endParaRPr lang="fr-FR" sz="2000" b="1" i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000" i="1" dirty="0" smtClean="0"/>
              <a:t>Cette netteté est possible grâce au </a:t>
            </a:r>
            <a:r>
              <a:rPr lang="fr-FR" sz="2000" b="1" i="1" dirty="0" smtClean="0"/>
              <a:t>cristallin</a:t>
            </a:r>
            <a:r>
              <a:rPr lang="fr-FR" sz="2000" i="1" dirty="0" smtClean="0"/>
              <a:t>, qui joue le rôle d’une lentille convergente.</a:t>
            </a:r>
          </a:p>
        </p:txBody>
      </p:sp>
      <p:pic>
        <p:nvPicPr>
          <p:cNvPr id="2051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414" y="2670514"/>
            <a:ext cx="5629467" cy="350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19872" y="2670514"/>
            <a:ext cx="1080120" cy="326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97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build="p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7416824" cy="165618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Œil, lentilles minces et images</a:t>
            </a:r>
            <a:br>
              <a:rPr lang="fr-FR" sz="3600" dirty="0" smtClean="0"/>
            </a:br>
            <a:r>
              <a:rPr lang="fr-FR" sz="2800" dirty="0" smtClean="0"/>
              <a:t>Formation d’une image dans l’œil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6" y="1196752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Les lentilles et leurs représentations</a:t>
            </a:r>
          </a:p>
          <a:p>
            <a:pPr algn="ctr"/>
            <a:r>
              <a:rPr lang="fr-FR" sz="2000" i="1" dirty="0" smtClean="0"/>
              <a:t>Généralités</a:t>
            </a:r>
          </a:p>
          <a:p>
            <a:pPr algn="just"/>
            <a:r>
              <a:rPr lang="fr-FR" sz="2000" i="1" dirty="0" smtClean="0"/>
              <a:t>On désigne par lentille, tout corps </a:t>
            </a:r>
            <a:r>
              <a:rPr lang="fr-FR" sz="2000" b="1" i="1" dirty="0" smtClean="0"/>
              <a:t>transparent</a:t>
            </a:r>
            <a:r>
              <a:rPr lang="fr-FR" sz="2000" i="1" dirty="0" smtClean="0"/>
              <a:t> (verres, plastiques …) terminé par deux surfaces </a:t>
            </a:r>
            <a:r>
              <a:rPr lang="fr-FR" sz="2000" b="1" i="1" dirty="0" smtClean="0"/>
              <a:t>sphériques</a:t>
            </a:r>
            <a:r>
              <a:rPr lang="fr-FR" sz="2000" i="1" dirty="0" smtClean="0"/>
              <a:t> ou par une surface </a:t>
            </a:r>
            <a:r>
              <a:rPr lang="fr-FR" sz="2000" b="1" i="1" dirty="0" smtClean="0"/>
              <a:t>sphérique</a:t>
            </a:r>
            <a:r>
              <a:rPr lang="fr-FR" sz="2000" i="1" dirty="0" smtClean="0"/>
              <a:t> et une surface </a:t>
            </a:r>
            <a:r>
              <a:rPr lang="fr-FR" sz="2000" b="1" i="1" dirty="0" smtClean="0"/>
              <a:t>plane</a:t>
            </a:r>
            <a:r>
              <a:rPr lang="fr-FR" sz="2000" i="1" dirty="0" smtClean="0"/>
              <a:t>.</a:t>
            </a:r>
          </a:p>
        </p:txBody>
      </p:sp>
      <p:pic>
        <p:nvPicPr>
          <p:cNvPr id="3076" name="Picture 4" descr="http://upload.wikimedia.org/wikipedia/commons/thumb/d/d8/BiconvexLens.jpg/440px-BiconvexLe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27968"/>
            <a:ext cx="3168352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147716" y="5657472"/>
            <a:ext cx="6952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/>
              <a:t>On distingue 2 types de lentilles: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000" b="1" i="1" dirty="0" smtClean="0"/>
              <a:t>Les lentilles convergentes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000" b="1" i="1" dirty="0" smtClean="0"/>
              <a:t>Les lentilles divergentes</a:t>
            </a:r>
            <a:endParaRPr lang="fr-FR" sz="2000" b="1" i="1" dirty="0"/>
          </a:p>
        </p:txBody>
      </p:sp>
    </p:spTree>
    <p:extLst>
      <p:ext uri="{BB962C8B-B14F-4D97-AF65-F5344CB8AC3E}">
        <p14:creationId xmlns:p14="http://schemas.microsoft.com/office/powerpoint/2010/main" val="125666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7416824" cy="165618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Œil, lentilles minces et images</a:t>
            </a:r>
            <a:br>
              <a:rPr lang="fr-FR" sz="3600" dirty="0" smtClean="0"/>
            </a:br>
            <a:r>
              <a:rPr lang="fr-FR" sz="2800" dirty="0" smtClean="0"/>
              <a:t>Formation d’une image dans l’œil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6" y="1196752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Les lentilles et leurs représentations</a:t>
            </a:r>
          </a:p>
          <a:p>
            <a:pPr algn="ctr"/>
            <a:r>
              <a:rPr lang="fr-FR" sz="2000" i="1" dirty="0" smtClean="0"/>
              <a:t>Les lentilles convergentes</a:t>
            </a:r>
          </a:p>
          <a:p>
            <a:pPr algn="ctr"/>
            <a:endParaRPr lang="fr-FR" sz="2000" i="1" dirty="0"/>
          </a:p>
          <a:p>
            <a:pPr algn="just"/>
            <a:r>
              <a:rPr lang="fr-FR" sz="2000" i="1" dirty="0" smtClean="0"/>
              <a:t>Une lentille </a:t>
            </a:r>
            <a:r>
              <a:rPr lang="fr-FR" sz="2000" b="1" i="1" dirty="0" smtClean="0"/>
              <a:t>convergente</a:t>
            </a:r>
            <a:r>
              <a:rPr lang="fr-FR" sz="2000" i="1" dirty="0" smtClean="0"/>
              <a:t> </a:t>
            </a:r>
            <a:r>
              <a:rPr lang="fr-FR" sz="2000" b="1" i="1" dirty="0" smtClean="0"/>
              <a:t>à bords minces </a:t>
            </a:r>
            <a:r>
              <a:rPr lang="fr-FR" sz="2000" i="1" dirty="0" smtClean="0"/>
              <a:t>est un objet transparent et homogène, plus </a:t>
            </a:r>
            <a:r>
              <a:rPr lang="fr-FR" sz="2000" b="1" i="1" dirty="0" smtClean="0"/>
              <a:t>épais</a:t>
            </a:r>
            <a:r>
              <a:rPr lang="fr-FR" sz="2000" i="1" dirty="0" smtClean="0"/>
              <a:t> en son </a:t>
            </a:r>
            <a:r>
              <a:rPr lang="fr-FR" sz="2000" b="1" i="1" dirty="0" smtClean="0"/>
              <a:t>centre</a:t>
            </a:r>
            <a:r>
              <a:rPr lang="fr-FR" sz="2000" i="1" dirty="0" smtClean="0"/>
              <a:t> qu’en ses </a:t>
            </a:r>
            <a:r>
              <a:rPr lang="fr-FR" sz="2000" b="1" i="1" dirty="0" smtClean="0"/>
              <a:t>bords</a:t>
            </a:r>
            <a:r>
              <a:rPr lang="fr-FR" sz="2000" i="1" dirty="0" smtClean="0"/>
              <a:t>.</a:t>
            </a:r>
            <a:endParaRPr lang="fr-FR" sz="2000" b="1" i="1" dirty="0" smtClean="0"/>
          </a:p>
        </p:txBody>
      </p:sp>
      <p:pic>
        <p:nvPicPr>
          <p:cNvPr id="3074" name="Picture 2" descr="http://e.maxicours.com/img/3/8/9/3/3893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3430550"/>
            <a:ext cx="4152773" cy="273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72199" y="3268781"/>
            <a:ext cx="840405" cy="2896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42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build="p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7416824" cy="165618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Œil, lentilles minces et images</a:t>
            </a:r>
            <a:br>
              <a:rPr lang="fr-FR" sz="3600" dirty="0" smtClean="0"/>
            </a:br>
            <a:r>
              <a:rPr lang="fr-FR" sz="2800" dirty="0" smtClean="0"/>
              <a:t>Formation d’une image dans l’œil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6" y="1196752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Les lentilles et leurs représentations</a:t>
            </a:r>
          </a:p>
          <a:p>
            <a:pPr algn="ctr"/>
            <a:r>
              <a:rPr lang="fr-FR" sz="2000" i="1" dirty="0" smtClean="0"/>
              <a:t>Les lentilles divergentes</a:t>
            </a:r>
          </a:p>
          <a:p>
            <a:pPr algn="ctr"/>
            <a:endParaRPr lang="fr-FR" sz="2000" i="1" dirty="0"/>
          </a:p>
          <a:p>
            <a:pPr algn="just"/>
            <a:r>
              <a:rPr lang="fr-FR" sz="2000" i="1" dirty="0" smtClean="0"/>
              <a:t>Une lentille </a:t>
            </a:r>
            <a:r>
              <a:rPr lang="fr-FR" sz="2000" b="1" i="1" dirty="0" smtClean="0"/>
              <a:t>divergente</a:t>
            </a:r>
            <a:r>
              <a:rPr lang="fr-FR" sz="2000" i="1" dirty="0" smtClean="0"/>
              <a:t> </a:t>
            </a:r>
            <a:r>
              <a:rPr lang="fr-FR" sz="2000" b="1" i="1" dirty="0" smtClean="0"/>
              <a:t>à bords épais </a:t>
            </a:r>
            <a:r>
              <a:rPr lang="fr-FR" sz="2000" i="1" dirty="0" smtClean="0"/>
              <a:t>est un objet transparent et homogène, plus </a:t>
            </a:r>
            <a:r>
              <a:rPr lang="fr-FR" sz="2000" b="1" i="1" dirty="0" smtClean="0"/>
              <a:t>épais</a:t>
            </a:r>
            <a:r>
              <a:rPr lang="fr-FR" sz="2000" i="1" dirty="0" smtClean="0"/>
              <a:t> en ses </a:t>
            </a:r>
            <a:r>
              <a:rPr lang="fr-FR" sz="2000" b="1" i="1" dirty="0" smtClean="0"/>
              <a:t>bords </a:t>
            </a:r>
            <a:r>
              <a:rPr lang="fr-FR" sz="2000" i="1" dirty="0" smtClean="0"/>
              <a:t>qu’en son </a:t>
            </a:r>
            <a:r>
              <a:rPr lang="fr-FR" sz="2000" b="1" i="1" dirty="0" smtClean="0"/>
              <a:t>centre</a:t>
            </a:r>
            <a:r>
              <a:rPr lang="fr-FR" sz="2000" i="1" dirty="0" smtClean="0"/>
              <a:t>.</a:t>
            </a:r>
            <a:endParaRPr lang="fr-FR" sz="2000" b="1" i="1" dirty="0" smtClean="0"/>
          </a:p>
        </p:txBody>
      </p:sp>
      <p:pic>
        <p:nvPicPr>
          <p:cNvPr id="8" name="Picture 2" descr="http://e.maxicours.com/img/3/8/9/2/3892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353" y="3129963"/>
            <a:ext cx="448159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36538" y="3105847"/>
            <a:ext cx="840405" cy="2896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31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build="p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7416824" cy="165618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Œil, lentilles minces et images</a:t>
            </a:r>
            <a:br>
              <a:rPr lang="fr-FR" sz="3600" dirty="0" smtClean="0"/>
            </a:br>
            <a:r>
              <a:rPr lang="fr-FR" sz="2800" dirty="0" smtClean="0"/>
              <a:t>Formation d’une image dans l’œil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6" y="119675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Les lentilles et leurs représentations</a:t>
            </a:r>
          </a:p>
          <a:p>
            <a:pPr algn="ctr"/>
            <a:r>
              <a:rPr lang="fr-FR" sz="2000" i="1" dirty="0" smtClean="0"/>
              <a:t>Représentation d’une lentille convergente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71299"/>
            <a:ext cx="6274691" cy="30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02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9034</TotalTime>
  <Words>891</Words>
  <Application>Microsoft Office PowerPoint</Application>
  <PresentationFormat>Affichage à l'écran (4:3)</PresentationFormat>
  <Paragraphs>133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Solstice</vt:lpstr>
      <vt:lpstr>Couleurs et images</vt:lpstr>
      <vt:lpstr>Œil, lentilles minces et images</vt:lpstr>
      <vt:lpstr>Œil, lentilles minces et images Formation d’une image dans l’œil</vt:lpstr>
      <vt:lpstr>Œil, lentilles minces et images Formation d’une image dans l’œil</vt:lpstr>
      <vt:lpstr>Œil, lentilles minces et images Formation d’une image dans l’œil</vt:lpstr>
      <vt:lpstr>Œil, lentilles minces et images Formation d’une image dans l’œil</vt:lpstr>
      <vt:lpstr>Œil, lentilles minces et images Formation d’une image dans l’œil</vt:lpstr>
      <vt:lpstr>Œil, lentilles minces et images Formation d’une image dans l’œil</vt:lpstr>
      <vt:lpstr>Œil, lentilles minces et images Formation d’une image dans l’œil</vt:lpstr>
      <vt:lpstr>Œil, lentilles minces et images Formation d’une image dans l’œil</vt:lpstr>
      <vt:lpstr>Œil, lentilles minces et images Formation d’une image dans l’œil</vt:lpstr>
      <vt:lpstr>Œil, lentilles minces et images Formation d’une image dans l’œil</vt:lpstr>
      <vt:lpstr>Œil, lentilles minces et images Formation d’une image dans l’œil</vt:lpstr>
      <vt:lpstr>Œil, lentilles minces et images Formation d’une image dans l’œil</vt:lpstr>
      <vt:lpstr>Œil, lentilles minces et images Formation d’une image dans l’œil</vt:lpstr>
      <vt:lpstr>Œil, lentilles minces et images Formation d’une image dans l’œil</vt:lpstr>
      <vt:lpstr>Œil, lentilles minces et images Construction de l’image d’un objet</vt:lpstr>
      <vt:lpstr>Œil, lentilles minces et images Construction de l’image d’un objet</vt:lpstr>
      <vt:lpstr>Œil, lentilles minces et images Construction de l’image d’un objet</vt:lpstr>
      <vt:lpstr>Œil, lentilles minces et images Construction de l’image d’un objet</vt:lpstr>
      <vt:lpstr>Œil, lentilles minces et images Construction de l’image d’un objet</vt:lpstr>
      <vt:lpstr>Œil, lentilles minces et images Construction de l’image d’un objet</vt:lpstr>
      <vt:lpstr>Œil, lentilles minces et images Construction de l’image d’un objet</vt:lpstr>
      <vt:lpstr>Œil, lentilles minces et images Construction de l’image d’un objet</vt:lpstr>
      <vt:lpstr>Œil, lentilles minces et images Construction de l’image d’un objet</vt:lpstr>
      <vt:lpstr>Œil, lentilles minces et images Construction de l’image d’un objet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Emmanuelle</dc:creator>
  <cp:lastModifiedBy>François</cp:lastModifiedBy>
  <cp:revision>385</cp:revision>
  <dcterms:created xsi:type="dcterms:W3CDTF">2011-11-26T21:21:18Z</dcterms:created>
  <dcterms:modified xsi:type="dcterms:W3CDTF">2013-09-09T19:50:15Z</dcterms:modified>
</cp:coreProperties>
</file>