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67" r:id="rId3"/>
    <p:sldId id="269" r:id="rId4"/>
    <p:sldId id="270" r:id="rId5"/>
    <p:sldId id="271" r:id="rId6"/>
    <p:sldId id="272" r:id="rId7"/>
    <p:sldId id="274" r:id="rId8"/>
    <p:sldId id="276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DDDDDD"/>
    <a:srgbClr val="D60093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11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04/03/2014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04/03/2014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a-d&#233;croissance-radioactive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e-r&#233;acteur-&#224;-eau-pressuris&#233;e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&#233;couverte-de-la-radioactivit&#233;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désexcitation </a:t>
            </a:r>
            <a:r>
              <a:rPr lang="fr-FR" sz="2000" b="1" i="1" dirty="0" smtClean="0">
                <a:latin typeface="Symbol" panose="05050102010706020507" pitchFamily="18" charset="2"/>
              </a:rPr>
              <a:t>g</a:t>
            </a:r>
          </a:p>
          <a:p>
            <a:pPr algn="just"/>
            <a:r>
              <a:rPr lang="fr-FR" sz="2000" i="1" dirty="0" smtClean="0"/>
              <a:t>La désexcitation </a:t>
            </a:r>
            <a:r>
              <a:rPr lang="fr-FR" sz="2000" i="1" dirty="0" smtClean="0">
                <a:latin typeface="Symbol" panose="05050102010706020507" pitchFamily="18" charset="2"/>
              </a:rPr>
              <a:t>g</a:t>
            </a:r>
            <a:r>
              <a:rPr lang="fr-FR" sz="2000" i="1" dirty="0" smtClean="0"/>
              <a:t> est l’émission d’un rayonnement </a:t>
            </a:r>
            <a:r>
              <a:rPr lang="fr-FR" sz="2000" b="1" i="1" dirty="0" smtClean="0"/>
              <a:t>électromagnétique</a:t>
            </a:r>
            <a:r>
              <a:rPr lang="fr-FR" sz="2000" i="1" dirty="0" smtClean="0"/>
              <a:t> par un noyau fils formé dans un état </a:t>
            </a:r>
            <a:r>
              <a:rPr lang="fr-FR" sz="2000" b="1" i="1" dirty="0" smtClean="0"/>
              <a:t>excité</a:t>
            </a:r>
            <a:r>
              <a:rPr lang="fr-FR" sz="2000" i="1" dirty="0" smtClean="0"/>
              <a:t>.</a:t>
            </a:r>
          </a:p>
          <a:p>
            <a:pPr algn="just"/>
            <a:endParaRPr lang="fr-FR" sz="2000" i="1" dirty="0" smtClean="0"/>
          </a:p>
          <a:p>
            <a:pPr algn="ctr"/>
            <a:r>
              <a:rPr lang="fr-FR" sz="2000" b="1" i="1" dirty="0"/>
              <a:t>Y*→ Y+ </a:t>
            </a:r>
            <a:r>
              <a:rPr lang="fr-FR" sz="2000" b="1" i="1" dirty="0" smtClean="0">
                <a:latin typeface="Symbol" panose="05050102010706020507" pitchFamily="18" charset="2"/>
              </a:rPr>
              <a:t>g</a:t>
            </a:r>
            <a:endParaRPr lang="fr-FR" sz="2000" b="1" i="1" dirty="0">
              <a:latin typeface="Symbol" panose="05050102010706020507" pitchFamily="18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pic>
        <p:nvPicPr>
          <p:cNvPr id="8" name="Image 7" descr="http://www.acro.eu.org/gamm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94" y="3140968"/>
            <a:ext cx="2808312" cy="2606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7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Activité et décroissance radioactive</a:t>
            </a:r>
            <a:endParaRPr lang="fr-FR" sz="2000" b="1" i="1" dirty="0" smtClean="0">
              <a:latin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L’activité </a:t>
            </a:r>
            <a:r>
              <a:rPr lang="fr-FR" sz="2000" b="1" i="1" dirty="0" smtClean="0"/>
              <a:t>A</a:t>
            </a:r>
            <a:r>
              <a:rPr lang="fr-FR" sz="2000" i="1" dirty="0" smtClean="0"/>
              <a:t> d’un échantillon radioactif est le nombre de </a:t>
            </a:r>
            <a:r>
              <a:rPr lang="fr-FR" sz="2000" b="1" i="1" dirty="0" smtClean="0"/>
              <a:t>désintégrations</a:t>
            </a:r>
            <a:r>
              <a:rPr lang="fr-FR" sz="2000" i="1" dirty="0" smtClean="0"/>
              <a:t> qu’il produit par </a:t>
            </a:r>
            <a:r>
              <a:rPr lang="fr-FR" sz="2000" b="1" i="1" dirty="0" smtClean="0"/>
              <a:t>seconde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L’unité de A est le </a:t>
            </a:r>
            <a:r>
              <a:rPr lang="fr-FR" sz="2000" b="1" i="1" dirty="0" smtClean="0"/>
              <a:t>becquerel (Bq)</a:t>
            </a:r>
            <a:r>
              <a:rPr lang="fr-FR" sz="2000" i="1" dirty="0" smtClean="0"/>
              <a:t>, 1 Bq = une désintégration par seconde.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L’activité </a:t>
            </a:r>
            <a:r>
              <a:rPr lang="fr-FR" sz="2000" b="1" i="1" dirty="0" smtClean="0"/>
              <a:t>diminue</a:t>
            </a:r>
            <a:r>
              <a:rPr lang="fr-FR" sz="2000" i="1" dirty="0" smtClean="0"/>
              <a:t> au cours du temps.</a:t>
            </a:r>
            <a:endParaRPr lang="fr-FR" sz="2000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pic>
        <p:nvPicPr>
          <p:cNvPr id="3074" name="Picture 2" descr="http://www.chimix.com/an8/bac8/image/pol817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4176464" cy="34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fission nucléaire</a:t>
            </a:r>
            <a:endParaRPr lang="fr-FR" sz="2000" b="1" i="1" dirty="0" smtClean="0">
              <a:latin typeface="Symbol" panose="05050102010706020507" pitchFamily="18" charset="2"/>
            </a:endParaRPr>
          </a:p>
          <a:p>
            <a:pPr algn="just"/>
            <a:endParaRPr lang="fr-FR" sz="2000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provoquées</a:t>
            </a:r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608" y="1601975"/>
            <a:ext cx="79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La fission est une réaction nucléaire au cours de laquelle un noyau lourd dit </a:t>
            </a:r>
            <a:r>
              <a:rPr lang="fr-FR" sz="2000" b="1" i="1" dirty="0" smtClean="0"/>
              <a:t>fissile</a:t>
            </a:r>
            <a:r>
              <a:rPr lang="fr-FR" sz="2000" i="1" dirty="0" smtClean="0"/>
              <a:t>, est scindé en </a:t>
            </a:r>
            <a:r>
              <a:rPr lang="fr-FR" sz="2000" b="1" i="1" dirty="0" smtClean="0"/>
              <a:t>deux</a:t>
            </a:r>
            <a:r>
              <a:rPr lang="fr-FR" sz="2000" i="1" dirty="0" smtClean="0"/>
              <a:t> noyaux plus légers sous l’impact d’un neutron.</a:t>
            </a:r>
            <a:endParaRPr lang="fr-FR" sz="2000" i="1" dirty="0"/>
          </a:p>
        </p:txBody>
      </p:sp>
      <p:pic>
        <p:nvPicPr>
          <p:cNvPr id="1026" name="Picture 2" descr="http://www.laradioactivite.com/fr/site/images/DessinF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23659"/>
            <a:ext cx="4372550" cy="28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80564" y="5923394"/>
            <a:ext cx="699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err="1" smtClean="0"/>
              <a:t>Rmq</a:t>
            </a:r>
            <a:r>
              <a:rPr lang="fr-FR" sz="2000" i="1" dirty="0"/>
              <a:t> </a:t>
            </a:r>
            <a:r>
              <a:rPr lang="fr-FR" sz="2000" i="1" dirty="0" smtClean="0"/>
              <a:t>: les neutrons libérés peuvent à leur tour provoquer la fission d’autres noyaux ; on parle de </a:t>
            </a:r>
            <a:r>
              <a:rPr lang="fr-FR" sz="2000" b="1" i="1" dirty="0" smtClean="0"/>
              <a:t>réaction en chaîne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6164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fusion nucléaire</a:t>
            </a:r>
            <a:endParaRPr lang="fr-FR" sz="2000" b="1" i="1" dirty="0" smtClean="0">
              <a:latin typeface="Symbol" panose="05050102010706020507" pitchFamily="18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provoquées</a:t>
            </a:r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608" y="1601975"/>
            <a:ext cx="79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La fusion est une réaction nucléaire au cours de laquelle deux noyaux </a:t>
            </a:r>
            <a:r>
              <a:rPr lang="fr-FR" sz="2000" b="1" i="1" dirty="0" smtClean="0"/>
              <a:t>légers</a:t>
            </a:r>
            <a:r>
              <a:rPr lang="fr-FR" sz="2000" i="1" dirty="0" smtClean="0"/>
              <a:t> s’unissent pour donner un noyau plus </a:t>
            </a:r>
            <a:r>
              <a:rPr lang="fr-FR" sz="2000" b="1" i="1" dirty="0" smtClean="0"/>
              <a:t>lourd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2050" name="Picture 2" descr="http://www.mesure-radioactivite.fr/public/local/cache-vignettes/L550xH330/la_fusion-02e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3187"/>
            <a:ext cx="58806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Perte de masse et énergie libérée</a:t>
            </a:r>
            <a:endParaRPr lang="fr-FR" sz="2000" b="1" i="1" dirty="0" smtClean="0">
              <a:latin typeface="Symbol" panose="05050102010706020507" pitchFamily="18" charset="2"/>
            </a:endParaRPr>
          </a:p>
          <a:p>
            <a:pPr algn="just"/>
            <a:endParaRPr lang="fr-FR" sz="2000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Bilan d’énergie</a:t>
            </a:r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608" y="1601975"/>
            <a:ext cx="7992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Lorsque la masse d’un système diminue, l’énergie qu’il libère est donnée par la relation:</a:t>
            </a:r>
          </a:p>
          <a:p>
            <a:pPr algn="just"/>
            <a:endParaRPr lang="fr-FR" sz="2000" i="1" dirty="0"/>
          </a:p>
          <a:p>
            <a:pPr algn="ctr"/>
            <a:r>
              <a:rPr lang="fr-FR" sz="2400" b="1" i="1" dirty="0" err="1" smtClean="0"/>
              <a:t>E</a:t>
            </a:r>
            <a:r>
              <a:rPr lang="fr-FR" sz="2400" b="1" i="1" baseline="-25000" dirty="0" err="1" smtClean="0"/>
              <a:t>libérée</a:t>
            </a:r>
            <a:r>
              <a:rPr lang="fr-FR" sz="2400" b="1" i="1" dirty="0" smtClean="0"/>
              <a:t> = </a:t>
            </a:r>
            <a:r>
              <a:rPr lang="fr-FR" sz="2400" b="1" i="1" dirty="0" smtClean="0">
                <a:latin typeface="Gill Sans MT" panose="020B0502020104020203" pitchFamily="34" charset="0"/>
              </a:rPr>
              <a:t>|</a:t>
            </a:r>
            <a:r>
              <a:rPr lang="fr-FR" sz="2400" b="1" i="1" dirty="0" smtClean="0">
                <a:latin typeface="Symbol" panose="05050102010706020507" pitchFamily="18" charset="2"/>
              </a:rPr>
              <a:t>D</a:t>
            </a:r>
            <a:r>
              <a:rPr lang="fr-FR" sz="2400" b="1" i="1" dirty="0" smtClean="0"/>
              <a:t>m</a:t>
            </a:r>
            <a:r>
              <a:rPr lang="fr-FR" sz="2400" b="1" i="1" dirty="0" smtClean="0">
                <a:latin typeface="Gill Sans MT" panose="020B0502020104020203" pitchFamily="34" charset="0"/>
              </a:rPr>
              <a:t>| × c</a:t>
            </a:r>
            <a:r>
              <a:rPr lang="fr-FR" sz="2400" b="1" i="1" baseline="30000" dirty="0" smtClean="0">
                <a:latin typeface="Gill Sans MT" panose="020B0502020104020203" pitchFamily="34" charset="0"/>
              </a:rPr>
              <a:t>2</a:t>
            </a:r>
            <a:r>
              <a:rPr lang="fr-FR" sz="2000" i="1" dirty="0" smtClean="0"/>
              <a:t> </a:t>
            </a:r>
          </a:p>
          <a:p>
            <a:pPr algn="ctr"/>
            <a:endParaRPr lang="fr-FR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>
                <a:latin typeface="Symbol" panose="05050102010706020507" pitchFamily="18" charset="2"/>
              </a:rPr>
              <a:t>D</a:t>
            </a:r>
            <a:r>
              <a:rPr lang="fr-FR" sz="2000" i="1" dirty="0" smtClean="0"/>
              <a:t>m = masse finale – masse initiale en kilogramme (kg)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c = 3 </a:t>
            </a:r>
            <a:r>
              <a:rPr lang="fr-FR" sz="2000" i="1" dirty="0" smtClean="0">
                <a:latin typeface="Gill Sans MT" panose="020B0502020104020203" pitchFamily="34" charset="0"/>
              </a:rPr>
              <a:t>× 10</a:t>
            </a:r>
            <a:r>
              <a:rPr lang="fr-FR" sz="2000" i="1" baseline="30000" dirty="0" smtClean="0">
                <a:latin typeface="Gill Sans MT" panose="020B0502020104020203" pitchFamily="34" charset="0"/>
              </a:rPr>
              <a:t>8</a:t>
            </a:r>
            <a:r>
              <a:rPr lang="fr-FR" sz="2000" i="1" dirty="0" smtClean="0">
                <a:latin typeface="Gill Sans MT" panose="020B0502020104020203" pitchFamily="34" charset="0"/>
              </a:rPr>
              <a:t> m.s</a:t>
            </a:r>
            <a:r>
              <a:rPr lang="fr-FR" sz="2000" i="1" baseline="30000" dirty="0" smtClean="0">
                <a:latin typeface="Gill Sans MT" panose="020B0502020104020203" pitchFamily="34" charset="0"/>
              </a:rPr>
              <a:t>-1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err="1" smtClean="0">
                <a:latin typeface="Gill Sans MT" panose="020B0502020104020203" pitchFamily="34" charset="0"/>
              </a:rPr>
              <a:t>E</a:t>
            </a:r>
            <a:r>
              <a:rPr lang="fr-FR" sz="2000" i="1" baseline="-25000" dirty="0" err="1" smtClean="0">
                <a:latin typeface="Gill Sans MT" panose="020B0502020104020203" pitchFamily="34" charset="0"/>
              </a:rPr>
              <a:t>libérée</a:t>
            </a:r>
            <a:r>
              <a:rPr lang="fr-FR" sz="2000" i="1" dirty="0" smtClean="0">
                <a:latin typeface="Gill Sans MT" panose="020B0502020104020203" pitchFamily="34" charset="0"/>
              </a:rPr>
              <a:t> en joule (J)</a:t>
            </a:r>
            <a:endParaRPr lang="fr-FR" sz="2000" i="1" dirty="0"/>
          </a:p>
        </p:txBody>
      </p:sp>
      <p:pic>
        <p:nvPicPr>
          <p:cNvPr id="3082" name="Picture 10" descr="http://bacheha-golagha.persiangig.com/image/Face%20Caricature/Tom%20Richmond/Albert%20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8660"/>
            <a:ext cx="2160240" cy="28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53457" y="1172747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Défaut de masse et énergie</a:t>
            </a:r>
            <a:endParaRPr lang="fr-FR" sz="2000" b="1" i="1" dirty="0" smtClean="0">
              <a:latin typeface="Symbol" panose="05050102010706020507" pitchFamily="18" charset="2"/>
            </a:endParaRPr>
          </a:p>
          <a:p>
            <a:pPr algn="just"/>
            <a:endParaRPr lang="fr-FR" sz="2000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Bilan d’énergie</a:t>
            </a:r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608" y="1601975"/>
            <a:ext cx="799203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défaut de masse d’un noyau est la différence entre la masse des </a:t>
            </a:r>
            <a:r>
              <a:rPr lang="fr-FR" sz="2000" b="1" i="1" dirty="0" smtClean="0"/>
              <a:t>nucléons</a:t>
            </a:r>
            <a:r>
              <a:rPr lang="fr-FR" sz="2000" i="1" dirty="0" smtClean="0"/>
              <a:t> isolés et au repos, et la masse du </a:t>
            </a:r>
            <a:r>
              <a:rPr lang="fr-FR" sz="2000" b="1" i="1" dirty="0" smtClean="0"/>
              <a:t>noyau</a:t>
            </a:r>
            <a:r>
              <a:rPr lang="fr-FR" sz="2000" i="1" dirty="0" smtClean="0"/>
              <a:t> au repos.</a:t>
            </a:r>
          </a:p>
          <a:p>
            <a:pPr algn="just"/>
            <a:endParaRPr lang="fr-FR" sz="2000" i="1" dirty="0"/>
          </a:p>
          <a:p>
            <a:pPr algn="ctr"/>
            <a:r>
              <a:rPr lang="fr-FR" sz="2000" b="1" i="1" dirty="0" smtClean="0"/>
              <a:t>Défaut de masse = [</a:t>
            </a:r>
            <a:r>
              <a:rPr lang="fr-FR" sz="2000" b="1" i="1" dirty="0" err="1" smtClean="0"/>
              <a:t>Zm</a:t>
            </a:r>
            <a:r>
              <a:rPr lang="fr-FR" sz="2000" b="1" i="1" baseline="-25000" dirty="0" err="1" smtClean="0"/>
              <a:t>proton</a:t>
            </a:r>
            <a:r>
              <a:rPr lang="fr-FR" sz="2000" b="1" i="1" dirty="0" smtClean="0"/>
              <a:t> + (A-Z)</a:t>
            </a:r>
            <a:r>
              <a:rPr lang="fr-FR" sz="2000" b="1" i="1" dirty="0" err="1" smtClean="0"/>
              <a:t>m</a:t>
            </a:r>
            <a:r>
              <a:rPr lang="fr-FR" sz="2000" b="1" i="1" baseline="-25000" dirty="0" err="1" smtClean="0"/>
              <a:t>neutron</a:t>
            </a:r>
            <a:r>
              <a:rPr lang="fr-FR" sz="2000" b="1" i="1" dirty="0" smtClean="0"/>
              <a:t>] – </a:t>
            </a:r>
            <a:r>
              <a:rPr lang="fr-FR" sz="2000" b="1" i="1" dirty="0" err="1" smtClean="0"/>
              <a:t>m</a:t>
            </a:r>
            <a:r>
              <a:rPr lang="fr-FR" sz="2000" b="1" i="1" baseline="-25000" dirty="0" err="1" smtClean="0"/>
              <a:t>noyau</a:t>
            </a:r>
            <a:endParaRPr lang="fr-FR" sz="2000" b="1" i="1" baseline="-25000" dirty="0" smtClean="0"/>
          </a:p>
          <a:p>
            <a:pPr algn="ctr"/>
            <a:endParaRPr lang="fr-FR" sz="2000" b="1" i="1" baseline="-25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défaut de masse est </a:t>
            </a:r>
            <a:r>
              <a:rPr lang="fr-FR" sz="2000" b="1" i="1" dirty="0" smtClean="0"/>
              <a:t>positif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Au défaut de masse est associée une </a:t>
            </a:r>
            <a:r>
              <a:rPr lang="fr-FR" sz="2000" b="1" i="1" dirty="0" smtClean="0"/>
              <a:t>énergie</a:t>
            </a:r>
            <a:r>
              <a:rPr lang="fr-FR" sz="2000" i="1" dirty="0" smtClean="0"/>
              <a:t> : cette énergie correspond à l’énergie de </a:t>
            </a:r>
            <a:r>
              <a:rPr lang="fr-FR" sz="2000" b="1" i="1" dirty="0" smtClean="0"/>
              <a:t>liaison</a:t>
            </a:r>
            <a:r>
              <a:rPr lang="fr-FR" sz="2000" i="1" dirty="0" smtClean="0"/>
              <a:t> du noyau.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u="sng" dirty="0" smtClean="0"/>
              <a:t>Exemple</a:t>
            </a:r>
            <a:r>
              <a:rPr lang="fr-FR" sz="2000" i="1" dirty="0" smtClean="0"/>
              <a:t> : noyau d’hélium </a:t>
            </a:r>
          </a:p>
          <a:p>
            <a:pPr algn="just"/>
            <a:endParaRPr lang="fr-FR" sz="2000" i="1" dirty="0"/>
          </a:p>
        </p:txBody>
      </p:sp>
      <p:pic>
        <p:nvPicPr>
          <p:cNvPr id="4098" name="Picture 2" descr="http://freephysique.free.fr/images/physique%20B/cours%20masse%20balan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98" y="4314057"/>
            <a:ext cx="5812486" cy="20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reephysique.free.fr/images/physique%20B/helium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857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41489" y="6366480"/>
            <a:ext cx="6730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0000"/>
                </a:solidFill>
              </a:rPr>
              <a:t>Défaut de masse = 0,0305 </a:t>
            </a:r>
            <a:r>
              <a:rPr lang="fr-FR" sz="20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× 10</a:t>
            </a:r>
            <a:r>
              <a:rPr lang="fr-FR" sz="2000" i="1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-27</a:t>
            </a:r>
            <a:r>
              <a:rPr lang="fr-FR" sz="20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kg</a:t>
            </a:r>
            <a:endParaRPr lang="fr-F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Fonctionnement d’une centrale nucléaire</a:t>
            </a:r>
            <a:endParaRPr lang="fr-FR" sz="2600" dirty="0"/>
          </a:p>
        </p:txBody>
      </p:sp>
      <p:pic>
        <p:nvPicPr>
          <p:cNvPr id="10" name="Image 9" descr="http://upload.wikimedia.org/wikipedia/commons/a/a7/Centrale_nucleaire_REP.png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37" y="1718034"/>
            <a:ext cx="6081163" cy="4339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961204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Radioactivité et réactions nucléaires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ciencesslsc.fr/cours/imgintro/intro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452173" cy="3216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7" y="1172747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La découverte de la radioactivité naturelle est attribuée à </a:t>
            </a:r>
            <a:r>
              <a:rPr lang="fr-FR" sz="2000" b="1" i="1" dirty="0" smtClean="0"/>
              <a:t>Henri Becquerel</a:t>
            </a:r>
            <a:r>
              <a:rPr lang="fr-FR" sz="2000" i="1" dirty="0" smtClean="0"/>
              <a:t> pour ses travaux sur les sels d’</a:t>
            </a:r>
            <a:r>
              <a:rPr lang="fr-FR" sz="2000" b="1" i="1" dirty="0" smtClean="0"/>
              <a:t>uranium </a:t>
            </a:r>
            <a:r>
              <a:rPr lang="fr-FR" sz="2000" i="1" dirty="0" smtClean="0"/>
              <a:t>en 1896.</a:t>
            </a:r>
            <a:endParaRPr lang="fr-FR" sz="2000" b="1" i="1" dirty="0" smtClean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Découverte</a:t>
            </a:r>
            <a:endParaRPr lang="fr-FR" sz="2600" dirty="0"/>
          </a:p>
        </p:txBody>
      </p:sp>
      <p:pic>
        <p:nvPicPr>
          <p:cNvPr id="2050" name="Picture 2" descr="http://www.comcicomca.com/wp-content/uploads/2012/11/CEA_radioactivite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204860" cy="39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Noyaux isotopes</a:t>
            </a:r>
          </a:p>
          <a:p>
            <a:pPr algn="just"/>
            <a:r>
              <a:rPr lang="fr-FR" sz="2000" i="1" dirty="0" smtClean="0"/>
              <a:t>Deux noyaux isotopes ont le même nombre de </a:t>
            </a:r>
            <a:r>
              <a:rPr lang="fr-FR" sz="2000" b="1" i="1" dirty="0" smtClean="0"/>
              <a:t>protons </a:t>
            </a:r>
            <a:r>
              <a:rPr lang="fr-FR" sz="2000" i="1" dirty="0" smtClean="0"/>
              <a:t>mais des nombres de </a:t>
            </a:r>
            <a:r>
              <a:rPr lang="fr-FR" sz="2000" b="1" i="1" dirty="0" smtClean="0"/>
              <a:t>neutrons </a:t>
            </a:r>
            <a:r>
              <a:rPr lang="fr-FR" sz="2000" i="1" dirty="0" smtClean="0"/>
              <a:t>différents (</a:t>
            </a:r>
            <a:r>
              <a:rPr lang="fr-FR" sz="2000" b="1" i="1" dirty="0" smtClean="0"/>
              <a:t>Z</a:t>
            </a:r>
            <a:r>
              <a:rPr lang="fr-FR" sz="2000" i="1" dirty="0" smtClean="0"/>
              <a:t> identiques mais </a:t>
            </a:r>
            <a:r>
              <a:rPr lang="fr-FR" sz="2000" b="1" i="1" dirty="0" smtClean="0"/>
              <a:t>A</a:t>
            </a:r>
            <a:r>
              <a:rPr lang="fr-FR" sz="2000" i="1" dirty="0" smtClean="0"/>
              <a:t> différents).</a:t>
            </a:r>
            <a:endParaRPr lang="fr-FR" sz="2000" b="1" i="1" dirty="0" smtClean="0"/>
          </a:p>
        </p:txBody>
      </p:sp>
      <p:pic>
        <p:nvPicPr>
          <p:cNvPr id="3074" name="Picture 2" descr="http://astronomy.swin.edu.au/cms/cpg15x/albums/userpics/isoto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4186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du noyau et radioactivité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cohésion du noyau est liée au nombre de </a:t>
            </a:r>
            <a:r>
              <a:rPr lang="fr-FR" sz="2000" b="1" i="1" dirty="0" smtClean="0"/>
              <a:t>protons</a:t>
            </a:r>
            <a:r>
              <a:rPr lang="fr-FR" sz="2000" i="1" dirty="0" smtClean="0"/>
              <a:t> et </a:t>
            </a:r>
            <a:r>
              <a:rPr lang="fr-FR" sz="2000" b="1" i="1" dirty="0" smtClean="0"/>
              <a:t>neutrons</a:t>
            </a:r>
            <a:r>
              <a:rPr lang="fr-FR" sz="2000" i="1" dirty="0" smtClean="0"/>
              <a:t> qui constituent le noyau. Lorsque la cohésion du noyau n’est plus assurée, il est </a:t>
            </a:r>
            <a:r>
              <a:rPr lang="fr-FR" sz="2000" b="1" i="1" dirty="0" smtClean="0"/>
              <a:t>instable</a:t>
            </a:r>
            <a:r>
              <a:rPr lang="fr-FR" sz="2000" i="1" dirty="0" smtClean="0"/>
              <a:t>.</a:t>
            </a:r>
            <a:endParaRPr lang="fr-FR" sz="2000" b="1" i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60" y="2578500"/>
            <a:ext cx="5372100" cy="36099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20543" y="6270789"/>
            <a:ext cx="260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Diagramme (N,Z)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87480" y="5281232"/>
            <a:ext cx="349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Noyaux stables (vallée de la stabilité)</a:t>
            </a:r>
            <a:endParaRPr lang="fr-FR" i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167400" y="5423926"/>
            <a:ext cx="72008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du noyau et radioactivité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 noyau </a:t>
            </a:r>
            <a:r>
              <a:rPr lang="fr-FR" sz="2000" b="1" i="1" dirty="0" smtClean="0"/>
              <a:t>radioactif</a:t>
            </a:r>
            <a:r>
              <a:rPr lang="fr-FR" sz="2000" i="1" dirty="0" smtClean="0"/>
              <a:t> est un noyau </a:t>
            </a:r>
            <a:r>
              <a:rPr lang="fr-FR" sz="2000" b="1" i="1" dirty="0" smtClean="0"/>
              <a:t>instable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</a:t>
            </a:r>
            <a:r>
              <a:rPr lang="fr-FR" sz="2000" b="1" i="1" dirty="0" smtClean="0"/>
              <a:t>radioactivité</a:t>
            </a:r>
            <a:r>
              <a:rPr lang="fr-FR" sz="2000" i="1" dirty="0" smtClean="0"/>
              <a:t> est la manifestation </a:t>
            </a:r>
            <a:r>
              <a:rPr lang="fr-FR" sz="2000" b="1" i="1" dirty="0" smtClean="0"/>
              <a:t>spontanée</a:t>
            </a:r>
            <a:r>
              <a:rPr lang="fr-FR" sz="2000" i="1" dirty="0" smtClean="0"/>
              <a:t> d’une réaction nucléaire dans laquelle un noyau radioactif, appelé noyau </a:t>
            </a:r>
            <a:r>
              <a:rPr lang="fr-FR" sz="2000" b="1" i="1" dirty="0" smtClean="0"/>
              <a:t>père</a:t>
            </a:r>
            <a:r>
              <a:rPr lang="fr-FR" sz="2000" i="1" dirty="0" smtClean="0"/>
              <a:t>, se désintègre en un autre noyau , appelé noyau </a:t>
            </a:r>
            <a:r>
              <a:rPr lang="fr-FR" sz="2000" b="1" i="1" dirty="0" smtClean="0"/>
              <a:t>fils</a:t>
            </a:r>
            <a:r>
              <a:rPr lang="fr-FR" sz="2000" i="1" dirty="0" smtClean="0"/>
              <a:t>, et émet une </a:t>
            </a:r>
            <a:r>
              <a:rPr lang="fr-FR" sz="2000" b="1" i="1" dirty="0" smtClean="0"/>
              <a:t>particule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radioactivité est dite </a:t>
            </a:r>
            <a:r>
              <a:rPr lang="fr-FR" sz="2000" b="1" i="1" dirty="0" smtClean="0"/>
              <a:t>naturelle</a:t>
            </a:r>
            <a:r>
              <a:rPr lang="fr-FR" sz="2000" i="1" dirty="0" smtClean="0"/>
              <a:t> lorsque les noyaux instables existent dans la nature; elle est dite </a:t>
            </a:r>
            <a:r>
              <a:rPr lang="fr-FR" sz="2000" b="1" i="1" dirty="0" smtClean="0"/>
              <a:t>artificielle</a:t>
            </a:r>
            <a:r>
              <a:rPr lang="fr-FR" sz="2000" i="1" dirty="0" smtClean="0"/>
              <a:t> lorsqu’ils sont créés en laboratoire.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19516"/>
            <a:ext cx="4826128" cy="3243090"/>
          </a:xfrm>
          <a:prstGeom prst="rect">
            <a:avLst/>
          </a:prstGeom>
        </p:spPr>
      </p:pic>
      <p:sp>
        <p:nvSpPr>
          <p:cNvPr id="3" name="Accolade fermante 2"/>
          <p:cNvSpPr/>
          <p:nvPr/>
        </p:nvSpPr>
        <p:spPr>
          <a:xfrm>
            <a:off x="6564726" y="5666285"/>
            <a:ext cx="144016" cy="57606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659858" y="5826460"/>
            <a:ext cx="862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Instables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9183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lois de conservation</a:t>
            </a:r>
          </a:p>
          <a:p>
            <a:pPr algn="just"/>
            <a:r>
              <a:rPr lang="fr-FR" sz="2000" i="1" dirty="0" smtClean="0"/>
              <a:t>Lors d’une réaction nucléaire, il y a conservation de la charge </a:t>
            </a:r>
            <a:r>
              <a:rPr lang="fr-FR" sz="2000" b="1" i="1" dirty="0" smtClean="0"/>
              <a:t>électrique</a:t>
            </a:r>
            <a:r>
              <a:rPr lang="fr-FR" sz="2000" i="1" dirty="0" smtClean="0"/>
              <a:t> et du nombre de </a:t>
            </a:r>
            <a:r>
              <a:rPr lang="fr-FR" sz="2000" b="1" i="1" dirty="0" smtClean="0"/>
              <a:t>nucléons</a:t>
            </a:r>
            <a:r>
              <a:rPr lang="fr-FR" sz="2000" i="1" dirty="0" smtClean="0"/>
              <a:t>.</a:t>
            </a:r>
          </a:p>
        </p:txBody>
      </p:sp>
      <p:pic>
        <p:nvPicPr>
          <p:cNvPr id="1026" name="Picture 2" descr="http://www.physagreg.fr/images/pour_resume/terminale/Captur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78" y="2996952"/>
            <a:ext cx="48965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63688" y="4675687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A = A</a:t>
            </a:r>
            <a:r>
              <a:rPr lang="fr-FR" sz="2000" b="1" i="1" baseline="-25000" dirty="0" smtClean="0"/>
              <a:t>1</a:t>
            </a:r>
            <a:r>
              <a:rPr lang="fr-FR" sz="2000" b="1" i="1" dirty="0" smtClean="0"/>
              <a:t> + A</a:t>
            </a:r>
            <a:r>
              <a:rPr lang="fr-FR" sz="2000" b="1" i="1" baseline="-25000" dirty="0" smtClean="0"/>
              <a:t>2 </a:t>
            </a:r>
            <a:r>
              <a:rPr lang="fr-FR" sz="2000" b="1" i="1" dirty="0" smtClean="0"/>
              <a:t>(conservation du nombre de nucléons)</a:t>
            </a:r>
            <a:endParaRPr lang="fr-FR" sz="2000" b="1" i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Z = Z</a:t>
            </a:r>
            <a:r>
              <a:rPr lang="fr-FR" sz="2000" b="1" i="1" baseline="-25000" dirty="0" smtClean="0"/>
              <a:t>1</a:t>
            </a:r>
            <a:r>
              <a:rPr lang="fr-FR" sz="2000" b="1" i="1" dirty="0" smtClean="0"/>
              <a:t> + Z</a:t>
            </a:r>
            <a:r>
              <a:rPr lang="fr-FR" sz="2000" b="1" i="1" baseline="-25000" dirty="0" smtClean="0"/>
              <a:t>2</a:t>
            </a:r>
            <a:r>
              <a:rPr lang="fr-FR" sz="2000" b="1" i="1" dirty="0" smtClean="0"/>
              <a:t> (conservation de la charge électrique)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468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différents types de désintégration</a:t>
            </a:r>
          </a:p>
          <a:p>
            <a:pPr algn="just"/>
            <a:r>
              <a:rPr lang="fr-FR" sz="2000" i="1" dirty="0" smtClean="0"/>
              <a:t>On distingue trois types de désintégrations radioactives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alpha (</a:t>
            </a:r>
            <a:r>
              <a:rPr lang="fr-FR" sz="2000" b="1" i="1" dirty="0" smtClean="0">
                <a:latin typeface="Symbol" panose="05050102010706020507" pitchFamily="18" charset="2"/>
              </a:rPr>
              <a:t>a</a:t>
            </a:r>
            <a:r>
              <a:rPr lang="fr-FR" sz="2000" b="1" i="1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bêta moins (</a:t>
            </a:r>
            <a:r>
              <a:rPr lang="fr-FR" sz="2000" b="1" i="1" dirty="0" smtClean="0">
                <a:latin typeface="Symbol" panose="05050102010706020507" pitchFamily="18" charset="2"/>
              </a:rPr>
              <a:t>b</a:t>
            </a:r>
            <a:r>
              <a:rPr lang="fr-FR" sz="2000" b="1" i="1" baseline="30000" dirty="0" smtClean="0"/>
              <a:t>-</a:t>
            </a:r>
            <a:r>
              <a:rPr lang="fr-FR" sz="2000" b="1" i="1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bêta plus </a:t>
            </a:r>
            <a:r>
              <a:rPr lang="fr-FR" sz="2000" b="1" i="1" dirty="0"/>
              <a:t>(</a:t>
            </a:r>
            <a:r>
              <a:rPr lang="fr-FR" sz="2000" b="1" i="1" dirty="0" smtClean="0">
                <a:latin typeface="Symbol" panose="05050102010706020507" pitchFamily="18" charset="2"/>
              </a:rPr>
              <a:t>b</a:t>
            </a:r>
            <a:r>
              <a:rPr lang="fr-FR" sz="2000" b="1" i="1" baseline="30000" dirty="0" smtClean="0"/>
              <a:t>+</a:t>
            </a:r>
            <a:r>
              <a:rPr lang="fr-FR" sz="2000" b="1" i="1" dirty="0" smtClean="0"/>
              <a:t>)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7" name="Picture 2" descr="http://mrstern.free.fr/local/cache-vignettes/L440xH295/diagramme_nz-e80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27" y="3068960"/>
            <a:ext cx="4842046" cy="32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37697"/>
            <a:ext cx="7961204" cy="105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fr-FR" sz="3600" dirty="0" smtClean="0"/>
              <a:t>Radioactivité et réactions nucléaires</a:t>
            </a:r>
          </a:p>
          <a:p>
            <a:pPr>
              <a:defRPr/>
            </a:pPr>
            <a:r>
              <a:rPr lang="fr-FR" sz="2600" dirty="0" smtClean="0"/>
              <a:t>Réactions nucléaires spontanées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3457" y="1172747"/>
            <a:ext cx="788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différents types de désintégration</a:t>
            </a:r>
          </a:p>
        </p:txBody>
      </p:sp>
      <p:pic>
        <p:nvPicPr>
          <p:cNvPr id="2050" name="Picture 2" descr="http://la.radioactivite.free.fr/ra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87537"/>
            <a:ext cx="4032448" cy="23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.radioactivite.free.fr/r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4748"/>
            <a:ext cx="1363664" cy="15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502499"/>
                  </p:ext>
                </p:extLst>
              </p:nvPr>
            </p:nvGraphicFramePr>
            <p:xfrm>
              <a:off x="1329972" y="1838977"/>
              <a:ext cx="7529156" cy="2173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812"/>
                    <a:gridCol w="2088232"/>
                    <a:gridCol w="2260823"/>
                    <a:gridCol w="1882289"/>
                  </a:tblGrid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Type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Alpha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a</a:t>
                          </a:r>
                          <a:r>
                            <a:rPr lang="fr-FR" i="1" dirty="0" smtClean="0">
                              <a:latin typeface="+mn-lt"/>
                            </a:rPr>
                            <a:t>)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Bêta moins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fr-FR" i="1" baseline="30000" dirty="0" smtClean="0">
                              <a:latin typeface="+mn-lt"/>
                            </a:rPr>
                            <a:t>-</a:t>
                          </a:r>
                          <a:r>
                            <a:rPr lang="fr-FR" i="1" baseline="0" dirty="0" smtClean="0">
                              <a:latin typeface="+mn-lt"/>
                            </a:rPr>
                            <a:t>)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dirty="0" smtClean="0"/>
                            <a:t>Bêta plus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fr-FR" i="1" baseline="30000" dirty="0" smtClean="0">
                              <a:latin typeface="+mn-lt"/>
                            </a:rPr>
                            <a:t>+</a:t>
                          </a:r>
                          <a:r>
                            <a:rPr lang="fr-FR" i="1" baseline="0" dirty="0" smtClean="0">
                              <a:latin typeface="+mn-lt"/>
                            </a:rPr>
                            <a:t>)</a:t>
                          </a:r>
                          <a:endParaRPr lang="fr-FR" i="1" dirty="0" smtClean="0"/>
                        </a:p>
                        <a:p>
                          <a:pPr algn="ctr"/>
                          <a:endParaRPr lang="fr-FR" i="1" dirty="0"/>
                        </a:p>
                      </a:txBody>
                      <a:tcPr/>
                    </a:tc>
                  </a:tr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Particule émise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Noyau d’hélium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Electron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Positon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Equation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𝐗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𝐘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𝐇𝐞</m:t>
                                  </m:r>
                                </m:e>
                              </m:sPre>
                            </m:oMath>
                          </a14:m>
                          <a:endParaRPr kumimoji="0"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𝐗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  <m:r>
                                    <a:rPr kumimoji="0" lang="fr-FR" sz="1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𝐘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𝐞</m:t>
                                  </m:r>
                                </m:e>
                              </m:sPre>
                            </m:oMath>
                          </a14:m>
                          <a:endParaRPr kumimoji="0"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𝐗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kumimoji="0" lang="fr-F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𝐙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𝐘</m:t>
                                  </m:r>
                                </m:e>
                              </m:sPre>
                            </m:oMath>
                          </a14:m>
                          <a:r>
                            <a:rPr kumimoji="0" lang="fr-FR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kumimoji="0" lang="fr-FR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𝐞</m:t>
                                  </m:r>
                                </m:e>
                              </m:sPre>
                            </m:oMath>
                          </a14:m>
                          <a:endParaRPr kumimoji="0"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502499"/>
                  </p:ext>
                </p:extLst>
              </p:nvPr>
            </p:nvGraphicFramePr>
            <p:xfrm>
              <a:off x="1329972" y="1838977"/>
              <a:ext cx="7529156" cy="2173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812"/>
                    <a:gridCol w="2088232"/>
                    <a:gridCol w="2260823"/>
                    <a:gridCol w="1882289"/>
                  </a:tblGrid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Type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Alpha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a</a:t>
                          </a:r>
                          <a:r>
                            <a:rPr lang="fr-FR" i="1" dirty="0" smtClean="0">
                              <a:latin typeface="+mn-lt"/>
                            </a:rPr>
                            <a:t>)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Bêta moins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fr-FR" i="1" baseline="30000" dirty="0" smtClean="0">
                              <a:latin typeface="+mn-lt"/>
                            </a:rPr>
                            <a:t>-</a:t>
                          </a:r>
                          <a:r>
                            <a:rPr lang="fr-FR" i="1" baseline="0" dirty="0" smtClean="0">
                              <a:latin typeface="+mn-lt"/>
                            </a:rPr>
                            <a:t>)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dirty="0" smtClean="0"/>
                            <a:t>Bêta plus (</a:t>
                          </a:r>
                          <a:r>
                            <a:rPr lang="fr-FR" i="1" dirty="0" smtClean="0">
                              <a:latin typeface="Symbol" panose="05050102010706020507" pitchFamily="18" charset="2"/>
                            </a:rPr>
                            <a:t>b</a:t>
                          </a:r>
                          <a:r>
                            <a:rPr lang="fr-FR" i="1" baseline="30000" dirty="0" smtClean="0">
                              <a:latin typeface="+mn-lt"/>
                            </a:rPr>
                            <a:t>+</a:t>
                          </a:r>
                          <a:r>
                            <a:rPr lang="fr-FR" i="1" baseline="0" dirty="0" smtClean="0">
                              <a:latin typeface="+mn-lt"/>
                            </a:rPr>
                            <a:t>)</a:t>
                          </a:r>
                          <a:endParaRPr lang="fr-FR" i="1" dirty="0" smtClean="0"/>
                        </a:p>
                        <a:p>
                          <a:pPr algn="ctr"/>
                          <a:endParaRPr lang="fr-FR" i="1" dirty="0"/>
                        </a:p>
                      </a:txBody>
                      <a:tcPr/>
                    </a:tc>
                  </a:tr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Particule émise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Noyau d’hélium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Electron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Positon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724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i="1" dirty="0" smtClean="0"/>
                            <a:t>Equation</a:t>
                          </a:r>
                          <a:endParaRPr lang="fr-FR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2391" t="-205882" r="-199417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135" t="-205882" r="-84367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324" t="-205882" r="-1294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870962" y="2594568"/>
            <a:ext cx="1629030" cy="474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94550" y="2639410"/>
            <a:ext cx="1629030" cy="474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41861" y="2594568"/>
            <a:ext cx="1629030" cy="474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27784" y="3330721"/>
            <a:ext cx="2016224" cy="47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860032" y="3301423"/>
            <a:ext cx="1863547" cy="50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968079" y="3257195"/>
            <a:ext cx="2036733" cy="54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12097</TotalTime>
  <Words>649</Words>
  <Application>Microsoft Office PowerPoint</Application>
  <PresentationFormat>Affichage à l'écran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Gill Sans MT</vt:lpstr>
      <vt:lpstr>Symbol</vt:lpstr>
      <vt:lpstr>Verdana</vt:lpstr>
      <vt:lpstr>Wingdings 2</vt:lpstr>
      <vt:lpstr>Solstice</vt:lpstr>
      <vt:lpstr>Lois et modèles</vt:lpstr>
      <vt:lpstr>Radioactivité et réactions nucléaires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595</cp:revision>
  <dcterms:created xsi:type="dcterms:W3CDTF">2011-11-26T21:21:18Z</dcterms:created>
  <dcterms:modified xsi:type="dcterms:W3CDTF">2014-03-04T17:56:59Z</dcterms:modified>
</cp:coreProperties>
</file>