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4" r:id="rId7"/>
    <p:sldId id="271" r:id="rId8"/>
    <p:sldId id="272" r:id="rId9"/>
    <p:sldId id="273" r:id="rId10"/>
    <p:sldId id="27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3" autoAdjust="0"/>
    <p:restoredTop sz="94684" autoAdjust="0"/>
  </p:normalViewPr>
  <p:slideViewPr>
    <p:cSldViewPr>
      <p:cViewPr varScale="1">
        <p:scale>
          <a:sx n="48" d="100"/>
          <a:sy n="48" d="100"/>
        </p:scale>
        <p:origin x="55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0891E7-6C82-429E-A5DF-7462AC2AC01F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et images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Image 4" descr="http://www.sansgluten.fr/blog/wp-content/uploads/2008/11/couleur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858576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2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6480720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Relations des lentilles minces</a:t>
            </a:r>
            <a:br>
              <a:rPr lang="fr-FR" sz="3600" dirty="0" smtClean="0"/>
            </a:br>
            <a:r>
              <a:rPr lang="fr-FR" sz="2800" dirty="0" smtClean="0"/>
              <a:t>La relation de grandissement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Exemple</a:t>
            </a:r>
          </a:p>
          <a:p>
            <a:pPr algn="ctr"/>
            <a:endParaRPr lang="fr-FR" sz="2000" b="1" i="1" dirty="0"/>
          </a:p>
          <a:p>
            <a:pPr algn="just"/>
            <a:r>
              <a:rPr lang="fr-FR" sz="2000" i="1" dirty="0" smtClean="0"/>
              <a:t>L’image d’un objet situé à une distance OA = - 15,0 cm d’une lentille est formée à une distance OA’ = 30,0 cm: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 smtClean="0"/>
              <a:t>Calculer le grandissement </a:t>
            </a:r>
            <a:r>
              <a:rPr lang="fr-FR" sz="2000" i="1" dirty="0" smtClean="0">
                <a:latin typeface="Symbol" pitchFamily="18" charset="2"/>
              </a:rPr>
              <a:t>g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 smtClean="0"/>
              <a:t>En déduire les caractéristiques de l’image.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47715" y="3356992"/>
            <a:ext cx="7882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= OA’ / OA = 30/(-15) = </a:t>
            </a:r>
            <a:r>
              <a:rPr lang="fr-FR" b="1" i="1" dirty="0" smtClean="0">
                <a:solidFill>
                  <a:srgbClr val="FF0000"/>
                </a:solidFill>
              </a:rPr>
              <a:t>- 2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i="1" dirty="0" smtClean="0">
                <a:solidFill>
                  <a:srgbClr val="FF0000"/>
                </a:solidFill>
                <a:latin typeface="Symbol" pitchFamily="18" charset="2"/>
              </a:rPr>
              <a:t>g </a:t>
            </a:r>
            <a:r>
              <a:rPr lang="fr-FR" i="1" dirty="0" smtClean="0">
                <a:solidFill>
                  <a:srgbClr val="FF0000"/>
                </a:solidFill>
              </a:rPr>
              <a:t>&lt; 0 donc l’image et l’objet sont de sens contraire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i="1" dirty="0" smtClean="0">
                <a:solidFill>
                  <a:srgbClr val="FF0000"/>
                </a:solidFill>
                <a:latin typeface="Symbol" pitchFamily="18" charset="2"/>
              </a:rPr>
              <a:t>g </a:t>
            </a:r>
            <a:r>
              <a:rPr lang="fr-FR" i="1" dirty="0" smtClean="0">
                <a:solidFill>
                  <a:srgbClr val="FF0000"/>
                </a:solidFill>
              </a:rPr>
              <a:t>&lt; -1 donc l’image est plus grande que l’objet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i="1" dirty="0">
              <a:solidFill>
                <a:srgbClr val="FF0000"/>
              </a:solidFill>
              <a:latin typeface="Symbol" pitchFamily="18" charset="2"/>
            </a:endParaRPr>
          </a:p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L’image est donc renversée et plus grande que l’objet.</a:t>
            </a:r>
            <a:endParaRPr lang="fr-FR" b="1" i="1" dirty="0">
              <a:solidFill>
                <a:srgbClr val="FF000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004048" y="1844824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699792" y="2132856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880591" y="3374436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411760" y="3374436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52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Relations des lentilles minces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larousse.fr/encyclopedie/data/animations/1101354-Lentilles_minc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4512501" cy="33843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6480720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Relations des lentilles minces</a:t>
            </a:r>
            <a:br>
              <a:rPr lang="fr-FR" sz="3600" dirty="0" smtClean="0"/>
            </a:br>
            <a:r>
              <a:rPr lang="fr-FR" sz="2800" dirty="0" smtClean="0"/>
              <a:t>Les grandeurs utilisées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Imag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41574"/>
            <a:ext cx="4090055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Conventions d’orientation</a:t>
            </a:r>
            <a:endParaRPr lang="fr-FR" sz="2000" i="1" dirty="0" smtClean="0"/>
          </a:p>
          <a:p>
            <a:pPr algn="just"/>
            <a:endParaRPr lang="fr-FR" sz="2000" i="1" dirty="0" smtClean="0"/>
          </a:p>
          <a:p>
            <a:pPr algn="just"/>
            <a:r>
              <a:rPr lang="fr-FR" sz="2000" i="1" dirty="0" smtClean="0"/>
              <a:t>L’axe d’une lentille est orienté </a:t>
            </a:r>
            <a:r>
              <a:rPr lang="fr-FR" sz="2000" b="1" i="1" dirty="0" smtClean="0"/>
              <a:t>positivement</a:t>
            </a:r>
            <a:r>
              <a:rPr lang="fr-FR" sz="2000" i="1" dirty="0" smtClean="0"/>
              <a:t> dans le sens de </a:t>
            </a:r>
            <a:r>
              <a:rPr lang="fr-FR" sz="2000" b="1" i="1" dirty="0" smtClean="0"/>
              <a:t>propagation</a:t>
            </a:r>
            <a:r>
              <a:rPr lang="fr-FR" sz="2000" i="1" dirty="0" smtClean="0"/>
              <a:t> de la lumière ; l’axe vertical l’est de </a:t>
            </a:r>
            <a:r>
              <a:rPr lang="fr-FR" sz="2000" b="1" i="1" dirty="0" smtClean="0"/>
              <a:t>bas</a:t>
            </a:r>
            <a:r>
              <a:rPr lang="fr-FR" sz="2000" i="1" dirty="0" smtClean="0"/>
              <a:t> en </a:t>
            </a:r>
            <a:r>
              <a:rPr lang="fr-FR" sz="2000" b="1" i="1" dirty="0" smtClean="0"/>
              <a:t>haut</a:t>
            </a:r>
            <a:r>
              <a:rPr lang="fr-FR" sz="2000" i="1" dirty="0" smtClean="0"/>
              <a:t>.</a:t>
            </a:r>
            <a:endParaRPr lang="fr-FR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4283968" y="2996952"/>
            <a:ext cx="144016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3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6480720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Relations des lentilles minces</a:t>
            </a:r>
            <a:br>
              <a:rPr lang="fr-FR" sz="3600" dirty="0" smtClean="0"/>
            </a:br>
            <a:r>
              <a:rPr lang="fr-FR" sz="2800" dirty="0" smtClean="0"/>
              <a:t>Les grandeurs utilisées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Les grandeurs algébriques</a:t>
            </a:r>
          </a:p>
          <a:p>
            <a:pPr algn="ctr"/>
            <a:endParaRPr lang="fr-FR" sz="2000" i="1" dirty="0" smtClean="0"/>
          </a:p>
          <a:p>
            <a:pPr algn="just"/>
            <a:r>
              <a:rPr lang="fr-FR" sz="2000" i="1" dirty="0" smtClean="0"/>
              <a:t>En optique, on utilise les grandeurs algébriques (avec un signe + ou -).</a:t>
            </a:r>
          </a:p>
          <a:p>
            <a:pPr algn="just"/>
            <a:r>
              <a:rPr lang="fr-FR" sz="2000" i="1" dirty="0" smtClean="0"/>
              <a:t>En grandeur algébrique, une longueur s’écrit avec une </a:t>
            </a:r>
            <a:r>
              <a:rPr lang="fr-FR" sz="2000" b="1" i="1" dirty="0" smtClean="0"/>
              <a:t>barre horizontale</a:t>
            </a:r>
            <a:r>
              <a:rPr lang="fr-FR" sz="2000" i="1" dirty="0" smtClean="0"/>
              <a:t>.</a:t>
            </a:r>
          </a:p>
        </p:txBody>
      </p:sp>
      <p:pic>
        <p:nvPicPr>
          <p:cNvPr id="8" name="Imag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15" y="3022357"/>
            <a:ext cx="4090055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237770" y="4006368"/>
            <a:ext cx="369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i="1" dirty="0" smtClean="0"/>
              <a:t>AB &gt; 0 et A’B’ &lt; 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/>
              <a:t>OA &lt; 0 et OA’ &gt; 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/>
              <a:t>La distance focale f = OF’ est donc positive</a:t>
            </a:r>
            <a:endParaRPr lang="fr-FR" i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585828" y="4006368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516216" y="4006368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606713" y="4349277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535481" y="4349277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7524328" y="4606532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72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6480720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Relations des lentilles minces</a:t>
            </a:r>
            <a:br>
              <a:rPr lang="fr-FR" sz="3600" dirty="0" smtClean="0"/>
            </a:br>
            <a:r>
              <a:rPr lang="fr-FR" sz="2800" dirty="0" smtClean="0"/>
              <a:t>La relation de conjugaison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Définition</a:t>
            </a:r>
          </a:p>
          <a:p>
            <a:pPr algn="ctr"/>
            <a:endParaRPr lang="fr-FR" sz="2000" b="1" i="1" dirty="0" smtClean="0"/>
          </a:p>
          <a:p>
            <a:pPr algn="just"/>
            <a:r>
              <a:rPr lang="fr-FR" sz="2000" i="1" dirty="0" smtClean="0"/>
              <a:t>La relation entre la position OA d’un objet et celle de son image OA’ est nommée relation de conjugaison.</a:t>
            </a:r>
          </a:p>
        </p:txBody>
      </p:sp>
      <p:pic>
        <p:nvPicPr>
          <p:cNvPr id="3076" name="Picture 4" descr="lentil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241" y="2708920"/>
            <a:ext cx="4248472" cy="192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onjugais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31" y="5157192"/>
            <a:ext cx="3868953" cy="11356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eur droit 2"/>
          <p:cNvCxnSpPr/>
          <p:nvPr/>
        </p:nvCxnSpPr>
        <p:spPr>
          <a:xfrm>
            <a:off x="3923928" y="1844824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7406343" y="1844824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6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6480720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Relations des lentilles minces</a:t>
            </a:r>
            <a:br>
              <a:rPr lang="fr-FR" sz="3600" dirty="0" smtClean="0"/>
            </a:br>
            <a:r>
              <a:rPr lang="fr-FR" sz="2800" dirty="0" smtClean="0"/>
              <a:t>La relation de conjugaison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Intérêt</a:t>
            </a:r>
          </a:p>
          <a:p>
            <a:pPr algn="ctr"/>
            <a:endParaRPr lang="fr-FR" sz="2000" b="1" i="1" dirty="0" smtClean="0"/>
          </a:p>
          <a:p>
            <a:pPr algn="just"/>
            <a:r>
              <a:rPr lang="fr-FR" sz="2000" i="1" dirty="0" smtClean="0"/>
              <a:t>La relation de conjugaison permet de savoir si l’image est réelle ou virtuelle.</a:t>
            </a:r>
          </a:p>
        </p:txBody>
      </p:sp>
      <p:pic>
        <p:nvPicPr>
          <p:cNvPr id="3076" name="Picture 4" descr="lentil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572" y="2420888"/>
            <a:ext cx="4248472" cy="192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44954"/>
              </p:ext>
            </p:extLst>
          </p:nvPr>
        </p:nvGraphicFramePr>
        <p:xfrm>
          <a:off x="1763688" y="5157192"/>
          <a:ext cx="6096000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OA’ &gt; 0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Image réelle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OA’ &lt; 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Image virtuelle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943689" y="5233125"/>
            <a:ext cx="2779175" cy="23970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08731" y="5592681"/>
            <a:ext cx="2926351" cy="26910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" descr="http://uploads.siteduzero.com/files/337001_338000/33778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572" y="2420889"/>
            <a:ext cx="454309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2964572" y="5218389"/>
            <a:ext cx="3112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964572" y="5576461"/>
            <a:ext cx="3112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86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6480720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Relations des lentilles minces</a:t>
            </a:r>
            <a:br>
              <a:rPr lang="fr-FR" sz="3600" dirty="0" smtClean="0"/>
            </a:br>
            <a:r>
              <a:rPr lang="fr-FR" sz="2800" dirty="0" smtClean="0"/>
              <a:t>La relation de conjugaison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Exemple</a:t>
            </a:r>
          </a:p>
          <a:p>
            <a:pPr algn="ctr"/>
            <a:endParaRPr lang="fr-FR" sz="2000" b="1" i="1" dirty="0"/>
          </a:p>
          <a:p>
            <a:pPr algn="just"/>
            <a:r>
              <a:rPr lang="fr-FR" sz="2000" i="1" dirty="0" smtClean="0"/>
              <a:t>Un objet est situé à une distance OA = - 30,0 cm d’une lentille de distance focale 15,0 cm :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 smtClean="0"/>
              <a:t>Déterminer la position OA’ de l’image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 smtClean="0"/>
              <a:t>En déduire si l’image est réelle ou virtuelle.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47715" y="3429000"/>
            <a:ext cx="7882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i="1" dirty="0" smtClean="0">
                <a:solidFill>
                  <a:srgbClr val="FF0000"/>
                </a:solidFill>
              </a:rPr>
              <a:t>1/OA’ – 1/0A = 1/OF’ d’où 1/OA’ = 1/OF’ + 1/0A = 1/15 – 1/30 = 1/30 d’où </a:t>
            </a:r>
          </a:p>
          <a:p>
            <a:endParaRPr lang="fr-FR" i="1" dirty="0" smtClean="0">
              <a:solidFill>
                <a:srgbClr val="FF0000"/>
              </a:solidFill>
            </a:endParaRPr>
          </a:p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     OA’ = + 30,0 cm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i="1" dirty="0" smtClean="0">
                <a:solidFill>
                  <a:srgbClr val="FF0000"/>
                </a:solidFill>
              </a:rPr>
              <a:t>OA’ &gt; 0 donc </a:t>
            </a:r>
            <a:r>
              <a:rPr lang="fr-FR" b="1" i="1" dirty="0" smtClean="0">
                <a:solidFill>
                  <a:srgbClr val="FF0000"/>
                </a:solidFill>
              </a:rPr>
              <a:t>l’image est réelle</a:t>
            </a:r>
            <a:endParaRPr lang="fr-FR" b="1" i="1" dirty="0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4716016" y="1844824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211960" y="2492896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505607" y="4221088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339752" y="3435897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059832" y="3429000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025009" y="3412435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716016" y="3429000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436096" y="3432313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499992" y="4029164"/>
            <a:ext cx="28803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706960" y="3435897"/>
            <a:ext cx="28803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71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6480720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Relations des lentilles minces</a:t>
            </a:r>
            <a:br>
              <a:rPr lang="fr-FR" sz="3600" dirty="0" smtClean="0"/>
            </a:br>
            <a:r>
              <a:rPr lang="fr-FR" sz="2800" dirty="0" smtClean="0"/>
              <a:t>La relation de grandissement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Définition</a:t>
            </a:r>
          </a:p>
          <a:p>
            <a:pPr algn="ctr"/>
            <a:endParaRPr lang="fr-FR" sz="2000" b="1" i="1" dirty="0" smtClean="0"/>
          </a:p>
          <a:p>
            <a:pPr algn="just"/>
            <a:r>
              <a:rPr lang="fr-FR" sz="2000" i="1" dirty="0" smtClean="0"/>
              <a:t>Le rapport entre la grandeur A’B’ de l’image et la grandeur AB de l’objet est nommé grandissement </a:t>
            </a:r>
            <a:r>
              <a:rPr lang="fr-FR" sz="2000" i="1" dirty="0" smtClean="0">
                <a:latin typeface="Symbol" pitchFamily="18" charset="2"/>
              </a:rPr>
              <a:t>g</a:t>
            </a:r>
            <a:r>
              <a:rPr lang="fr-FR" sz="2000" i="1" dirty="0" smtClean="0"/>
              <a:t>.</a:t>
            </a:r>
          </a:p>
        </p:txBody>
      </p:sp>
      <p:pic>
        <p:nvPicPr>
          <p:cNvPr id="5122" name="Picture 2" descr="grandissemen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429" y="5301208"/>
            <a:ext cx="3063426" cy="10274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lentill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241" y="2996952"/>
            <a:ext cx="4248472" cy="192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eur droit 2"/>
          <p:cNvCxnSpPr/>
          <p:nvPr/>
        </p:nvCxnSpPr>
        <p:spPr>
          <a:xfrm>
            <a:off x="4211960" y="1844824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7276931" y="1844824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6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6480720" cy="1584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Relations des lentilles minces</a:t>
            </a:r>
            <a:br>
              <a:rPr lang="fr-FR" sz="3600" dirty="0" smtClean="0"/>
            </a:br>
            <a:r>
              <a:rPr lang="fr-FR" sz="2800" dirty="0" smtClean="0"/>
              <a:t>La relation de grandissement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Intérêt</a:t>
            </a:r>
          </a:p>
          <a:p>
            <a:pPr algn="just"/>
            <a:r>
              <a:rPr lang="fr-FR" sz="2000" i="1" dirty="0" smtClean="0"/>
              <a:t>La valeur et le signe du grandissement renseignent respectivement sur la grandeur et le sens de l’image.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662012"/>
              </p:ext>
            </p:extLst>
          </p:nvPr>
        </p:nvGraphicFramePr>
        <p:xfrm>
          <a:off x="1776959" y="3580219"/>
          <a:ext cx="6096000" cy="3108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latin typeface="Symbol" pitchFamily="18" charset="2"/>
                        </a:rPr>
                        <a:t>g</a:t>
                      </a:r>
                      <a:r>
                        <a:rPr lang="fr-FR" b="0" dirty="0" smtClean="0">
                          <a:latin typeface="+mn-lt"/>
                        </a:rPr>
                        <a:t> &gt; 0</a:t>
                      </a:r>
                      <a:endParaRPr lang="fr-FR" b="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 smtClean="0"/>
                        <a:t>Objet et image</a:t>
                      </a:r>
                      <a:r>
                        <a:rPr lang="fr-FR" b="0" baseline="0" dirty="0" smtClean="0"/>
                        <a:t> sont de même sens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ymbol" pitchFamily="18" charset="2"/>
                        </a:rPr>
                        <a:t>g</a:t>
                      </a:r>
                      <a:r>
                        <a:rPr lang="fr-FR" dirty="0" smtClean="0">
                          <a:latin typeface="+mn-lt"/>
                        </a:rPr>
                        <a:t> &lt; 0</a:t>
                      </a:r>
                      <a:endParaRPr lang="fr-FR" dirty="0" smtClean="0">
                        <a:latin typeface="Symbol" pitchFamily="18" charset="2"/>
                      </a:endParaRP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Image et objet sont de sens contraire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latin typeface="Symbol" pitchFamily="18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ymbol" pitchFamily="18" charset="2"/>
                        </a:rPr>
                        <a:t>g</a:t>
                      </a:r>
                      <a:r>
                        <a:rPr lang="fr-FR" dirty="0" smtClean="0">
                          <a:latin typeface="+mn-lt"/>
                        </a:rPr>
                        <a:t> &gt; 1</a:t>
                      </a:r>
                      <a:r>
                        <a:rPr lang="fr-FR" baseline="0" dirty="0" smtClean="0">
                          <a:latin typeface="+mn-lt"/>
                        </a:rPr>
                        <a:t> ou </a:t>
                      </a:r>
                      <a:r>
                        <a:rPr lang="fr-FR" dirty="0" smtClean="0">
                          <a:latin typeface="Symbol" pitchFamily="18" charset="2"/>
                        </a:rPr>
                        <a:t>g</a:t>
                      </a:r>
                      <a:r>
                        <a:rPr lang="fr-FR" dirty="0" smtClean="0">
                          <a:latin typeface="+mn-lt"/>
                        </a:rPr>
                        <a:t> &lt; -1</a:t>
                      </a:r>
                      <a:endParaRPr lang="fr-FR" dirty="0" smtClean="0">
                        <a:latin typeface="Symbol" pitchFamily="18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L’image est plus grande que l’objet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aseline="0" dirty="0" smtClean="0">
                        <a:latin typeface="Symbol" pitchFamily="18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latin typeface="Symbol" pitchFamily="18" charset="2"/>
                        </a:rPr>
                        <a:t> </a:t>
                      </a:r>
                      <a:r>
                        <a:rPr lang="fr-FR" baseline="0" dirty="0" smtClean="0">
                          <a:latin typeface="+mn-lt"/>
                        </a:rPr>
                        <a:t>-1 </a:t>
                      </a:r>
                      <a:r>
                        <a:rPr lang="fr-FR" dirty="0" smtClean="0">
                          <a:latin typeface="+mn-lt"/>
                        </a:rPr>
                        <a:t>&lt; </a:t>
                      </a:r>
                      <a:r>
                        <a:rPr lang="fr-FR" dirty="0" smtClean="0">
                          <a:latin typeface="Symbol" pitchFamily="18" charset="2"/>
                        </a:rPr>
                        <a:t>g</a:t>
                      </a:r>
                      <a:r>
                        <a:rPr lang="fr-FR" dirty="0" smtClean="0">
                          <a:latin typeface="+mn-lt"/>
                        </a:rPr>
                        <a:t> &lt; 1</a:t>
                      </a:r>
                      <a:endParaRPr lang="fr-FR" dirty="0" smtClean="0">
                        <a:latin typeface="Symbol" pitchFamily="18" charset="2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L’image est plus petite</a:t>
                      </a:r>
                      <a:r>
                        <a:rPr lang="fr-FR" baseline="0" dirty="0" smtClean="0"/>
                        <a:t> que l’objet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grandissemen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354" y="2420888"/>
            <a:ext cx="2330905" cy="7817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72479" y="4241187"/>
            <a:ext cx="2926351" cy="538212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919286" y="3678644"/>
            <a:ext cx="2779175" cy="479407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872479" y="4966891"/>
            <a:ext cx="2882645" cy="588515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906920" y="5843211"/>
            <a:ext cx="2926351" cy="607841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22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  <p:bldP spid="8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8637</TotalTime>
  <Words>413</Words>
  <Application>Microsoft Office PowerPoint</Application>
  <PresentationFormat>Affichage à l'écran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Gill Sans MT</vt:lpstr>
      <vt:lpstr>Symbol</vt:lpstr>
      <vt:lpstr>Verdana</vt:lpstr>
      <vt:lpstr>Wingdings</vt:lpstr>
      <vt:lpstr>Wingdings 2</vt:lpstr>
      <vt:lpstr>Solstice</vt:lpstr>
      <vt:lpstr>Couleurs et images</vt:lpstr>
      <vt:lpstr>Relations des lentilles minces</vt:lpstr>
      <vt:lpstr>Relations des lentilles minces Les grandeurs utilisées</vt:lpstr>
      <vt:lpstr>Relations des lentilles minces Les grandeurs utilisées</vt:lpstr>
      <vt:lpstr>Relations des lentilles minces La relation de conjugaison</vt:lpstr>
      <vt:lpstr>Relations des lentilles minces La relation de conjugaison</vt:lpstr>
      <vt:lpstr>Relations des lentilles minces La relation de conjugaison</vt:lpstr>
      <vt:lpstr>Relations des lentilles minces La relation de grandissement</vt:lpstr>
      <vt:lpstr>Relations des lentilles minces La relation de grandissement</vt:lpstr>
      <vt:lpstr>Relations des lentilles minces La relation de grandissement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Emmanuelle</dc:creator>
  <cp:lastModifiedBy>François</cp:lastModifiedBy>
  <cp:revision>397</cp:revision>
  <dcterms:created xsi:type="dcterms:W3CDTF">2011-11-26T21:21:18Z</dcterms:created>
  <dcterms:modified xsi:type="dcterms:W3CDTF">2013-09-17T16:59:29Z</dcterms:modified>
</cp:coreProperties>
</file>