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67" r:id="rId3"/>
    <p:sldId id="268" r:id="rId4"/>
    <p:sldId id="269" r:id="rId5"/>
    <p:sldId id="270" r:id="rId6"/>
    <p:sldId id="272" r:id="rId7"/>
    <p:sldId id="271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33" autoAdjust="0"/>
    <p:restoredTop sz="94684" autoAdjust="0"/>
  </p:normalViewPr>
  <p:slideViewPr>
    <p:cSldViewPr>
      <p:cViewPr>
        <p:scale>
          <a:sx n="70" d="100"/>
          <a:sy n="70" d="100"/>
        </p:scale>
        <p:origin x="-474" y="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2" name="Sous-titr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0891E7-6C82-429E-A5DF-7462AC2AC01F}" type="datetimeFigureOut">
              <a:rPr lang="fr-FR" smtClean="0"/>
              <a:pPr/>
              <a:t>18/08/2013</a:t>
            </a:fld>
            <a:endParaRPr lang="fr-FR"/>
          </a:p>
        </p:txBody>
      </p:sp>
      <p:sp>
        <p:nvSpPr>
          <p:cNvPr id="20" name="Espace réservé du pied de pag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8903B5-0B46-4309-B565-80755F5B1BF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0891E7-6C82-429E-A5DF-7462AC2AC01F}" type="datetimeFigureOut">
              <a:rPr lang="fr-FR" smtClean="0"/>
              <a:pPr/>
              <a:t>18/08/2013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8903B5-0B46-4309-B565-80755F5B1BF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0891E7-6C82-429E-A5DF-7462AC2AC01F}" type="datetimeFigureOut">
              <a:rPr lang="fr-FR" smtClean="0"/>
              <a:pPr/>
              <a:t>18/08/2013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8903B5-0B46-4309-B565-80755F5B1BF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0891E7-6C82-429E-A5DF-7462AC2AC01F}" type="datetimeFigureOut">
              <a:rPr lang="fr-FR" smtClean="0"/>
              <a:pPr/>
              <a:t>18/08/2013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8903B5-0B46-4309-B565-80755F5B1BF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0891E7-6C82-429E-A5DF-7462AC2AC01F}" type="datetimeFigureOut">
              <a:rPr lang="fr-FR" smtClean="0"/>
              <a:pPr/>
              <a:t>18/08/2013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8903B5-0B46-4309-B565-80755F5B1BF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0891E7-6C82-429E-A5DF-7462AC2AC01F}" type="datetimeFigureOut">
              <a:rPr lang="fr-FR" smtClean="0"/>
              <a:pPr/>
              <a:t>18/08/2013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8903B5-0B46-4309-B565-80755F5B1BF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0891E7-6C82-429E-A5DF-7462AC2AC01F}" type="datetimeFigureOut">
              <a:rPr lang="fr-FR" smtClean="0"/>
              <a:pPr/>
              <a:t>18/08/2013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8903B5-0B46-4309-B565-80755F5B1BF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0891E7-6C82-429E-A5DF-7462AC2AC01F}" type="datetimeFigureOut">
              <a:rPr lang="fr-FR" smtClean="0"/>
              <a:pPr/>
              <a:t>18/08/2013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8903B5-0B46-4309-B565-80755F5B1BF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0891E7-6C82-429E-A5DF-7462AC2AC01F}" type="datetimeFigureOut">
              <a:rPr lang="fr-FR" smtClean="0"/>
              <a:pPr/>
              <a:t>18/08/2013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8903B5-0B46-4309-B565-80755F5B1BF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0891E7-6C82-429E-A5DF-7462AC2AC01F}" type="datetimeFigureOut">
              <a:rPr lang="fr-FR" smtClean="0"/>
              <a:pPr/>
              <a:t>18/08/2013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8903B5-0B46-4309-B565-80755F5B1BF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0891E7-6C82-429E-A5DF-7462AC2AC01F}" type="datetimeFigureOut">
              <a:rPr lang="fr-FR" smtClean="0"/>
              <a:pPr/>
              <a:t>18/08/2013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8903B5-0B46-4309-B565-80755F5B1BF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9" name="Organigramme : Processu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rganigramme : Processu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teurs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Bouée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10891E7-6C82-429E-A5DF-7462AC2AC01F}" type="datetimeFigureOut">
              <a:rPr lang="fr-FR" smtClean="0"/>
              <a:pPr/>
              <a:t>18/08/2013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18903B5-0B46-4309-B565-80755F5B1BF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hyperlink" Target="http://www.ostralo.net/3_animations/swf/spectro.sw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043608" y="-171400"/>
            <a:ext cx="5688632" cy="1052736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3600" dirty="0" smtClean="0"/>
              <a:t>Couleurs et images</a:t>
            </a:r>
            <a:endParaRPr lang="fr-FR" sz="3600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5" name="Image 4" descr="http://www.sansgluten.fr/blog/wp-content/uploads/2008/11/couleurs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844824"/>
            <a:ext cx="4858576" cy="32403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7427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090588" y="0"/>
            <a:ext cx="7416824" cy="1656184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3600" dirty="0" smtClean="0"/>
              <a:t>Solutions colorées</a:t>
            </a:r>
            <a:br>
              <a:rPr lang="fr-FR" sz="3600" dirty="0" smtClean="0"/>
            </a:br>
            <a:r>
              <a:rPr lang="fr-FR" sz="2400" dirty="0" smtClean="0"/>
              <a:t>Loi de </a:t>
            </a:r>
            <a:r>
              <a:rPr lang="fr-FR" sz="2400" dirty="0" err="1" smtClean="0"/>
              <a:t>Beer</a:t>
            </a:r>
            <a:r>
              <a:rPr lang="fr-FR" sz="2400" dirty="0" smtClean="0"/>
              <a:t>-Lambert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6" name="Image 5" descr="http://www.sansgluten.fr/blog/wp-content/uploads/2008/11/couleur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6165304"/>
            <a:ext cx="785495" cy="5238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ZoneTexte 6"/>
          <p:cNvSpPr txBox="1"/>
          <p:nvPr/>
        </p:nvSpPr>
        <p:spPr>
          <a:xfrm>
            <a:off x="1147716" y="1196752"/>
            <a:ext cx="777686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i="1" dirty="0" smtClean="0"/>
              <a:t>Enoncé</a:t>
            </a:r>
          </a:p>
          <a:p>
            <a:pPr algn="just"/>
            <a:r>
              <a:rPr lang="fr-FR" sz="2000" i="1" dirty="0" smtClean="0"/>
              <a:t>L’absorbance A(</a:t>
            </a:r>
            <a:r>
              <a:rPr lang="fr-FR" sz="2000" i="1" dirty="0" smtClean="0">
                <a:latin typeface="Symbol" pitchFamily="18" charset="2"/>
              </a:rPr>
              <a:t>l</a:t>
            </a:r>
            <a:r>
              <a:rPr lang="fr-FR" sz="2000" i="1" dirty="0" smtClean="0"/>
              <a:t>) d’une solution colorée est </a:t>
            </a:r>
            <a:r>
              <a:rPr lang="fr-FR" sz="2000" b="1" i="1" dirty="0" smtClean="0"/>
              <a:t>proportionnelle</a:t>
            </a:r>
            <a:r>
              <a:rPr lang="fr-FR" sz="2000" i="1" dirty="0" smtClean="0"/>
              <a:t> à la concentration </a:t>
            </a:r>
            <a:r>
              <a:rPr lang="fr-FR" sz="2000" b="1" i="1" dirty="0" smtClean="0"/>
              <a:t>molaire</a:t>
            </a:r>
            <a:r>
              <a:rPr lang="fr-FR" sz="2000" i="1" dirty="0" smtClean="0"/>
              <a:t> c de l’espèce chimique </a:t>
            </a:r>
            <a:r>
              <a:rPr lang="fr-FR" sz="2000" b="1" i="1" dirty="0" smtClean="0"/>
              <a:t>responsable</a:t>
            </a:r>
            <a:r>
              <a:rPr lang="fr-FR" sz="2000" i="1" dirty="0" smtClean="0"/>
              <a:t> de sa couleur :</a:t>
            </a:r>
          </a:p>
          <a:p>
            <a:pPr algn="just"/>
            <a:endParaRPr lang="fr-FR" sz="2000" i="1" dirty="0" smtClean="0"/>
          </a:p>
          <a:p>
            <a:pPr algn="ctr"/>
            <a:r>
              <a:rPr lang="fr-FR" sz="2000" b="1" i="1" dirty="0" smtClean="0"/>
              <a:t>A(</a:t>
            </a:r>
            <a:r>
              <a:rPr lang="fr-FR" sz="2000" b="1" i="1" dirty="0" smtClean="0">
                <a:latin typeface="Symbol" pitchFamily="18" charset="2"/>
              </a:rPr>
              <a:t>l</a:t>
            </a:r>
            <a:r>
              <a:rPr lang="fr-FR" sz="2000" b="1" i="1" dirty="0" smtClean="0"/>
              <a:t>) = </a:t>
            </a:r>
            <a:r>
              <a:rPr lang="fr-FR" sz="2000" b="1" i="1" dirty="0" err="1" smtClean="0">
                <a:latin typeface="Symbol" pitchFamily="18" charset="2"/>
              </a:rPr>
              <a:t>e</a:t>
            </a:r>
            <a:r>
              <a:rPr lang="fr-FR" sz="2000" b="1" i="1" baseline="-25000" dirty="0" err="1" smtClean="0">
                <a:latin typeface="Symbol" pitchFamily="18" charset="2"/>
              </a:rPr>
              <a:t>l</a:t>
            </a:r>
            <a:r>
              <a:rPr lang="fr-FR" sz="2000" b="1" i="1" dirty="0" err="1" smtClean="0"/>
              <a:t>lc</a:t>
            </a:r>
            <a:endParaRPr lang="fr-FR" sz="2000" b="1" i="1" dirty="0" smtClean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3725330"/>
            <a:ext cx="3528392" cy="2963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1147716" y="2986666"/>
            <a:ext cx="77768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fr-FR" i="1" dirty="0">
                <a:latin typeface="Symbol" pitchFamily="18" charset="2"/>
              </a:rPr>
              <a:t>e</a:t>
            </a:r>
            <a:r>
              <a:rPr lang="fr-FR" i="1" baseline="-25000" dirty="0">
                <a:latin typeface="Symbol" pitchFamily="18" charset="2"/>
              </a:rPr>
              <a:t>l </a:t>
            </a:r>
            <a:r>
              <a:rPr lang="fr-FR" i="1" dirty="0"/>
              <a:t>: coefficient d’absorption molaire en mol</a:t>
            </a:r>
            <a:r>
              <a:rPr lang="fr-FR" i="1" baseline="30000" dirty="0"/>
              <a:t>-1</a:t>
            </a:r>
            <a:r>
              <a:rPr lang="fr-FR" i="1" dirty="0"/>
              <a:t>.L.cm</a:t>
            </a:r>
            <a:r>
              <a:rPr lang="fr-FR" i="1" baseline="30000" dirty="0"/>
              <a:t>-1</a:t>
            </a:r>
            <a:endParaRPr lang="fr-FR" i="1" dirty="0"/>
          </a:p>
          <a:p>
            <a:pPr marL="342900" indent="-342900" algn="just">
              <a:buFont typeface="Arial" pitchFamily="34" charset="0"/>
              <a:buChar char="•"/>
            </a:pPr>
            <a:r>
              <a:rPr lang="fr-FR" i="1" dirty="0"/>
              <a:t>l : largeur de la cuve en cm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fr-FR" i="1" dirty="0"/>
              <a:t>c en mol.L</a:t>
            </a:r>
            <a:r>
              <a:rPr lang="fr-FR" i="1" baseline="30000" dirty="0"/>
              <a:t>-1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fr-FR" i="1" dirty="0"/>
              <a:t>A(</a:t>
            </a:r>
            <a:r>
              <a:rPr lang="fr-FR" i="1" dirty="0">
                <a:latin typeface="Symbol" pitchFamily="18" charset="2"/>
              </a:rPr>
              <a:t>l</a:t>
            </a:r>
            <a:r>
              <a:rPr lang="fr-FR" i="1" dirty="0"/>
              <a:t>) sans unité.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98533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090588" y="0"/>
            <a:ext cx="7416824" cy="1656184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3600" dirty="0" smtClean="0"/>
              <a:t>Solutions colorées</a:t>
            </a:r>
            <a:br>
              <a:rPr lang="fr-FR" sz="3600" dirty="0" smtClean="0"/>
            </a:br>
            <a:r>
              <a:rPr lang="fr-FR" sz="2400" dirty="0" smtClean="0"/>
              <a:t>Loi de </a:t>
            </a:r>
            <a:r>
              <a:rPr lang="fr-FR" sz="2400" dirty="0" err="1" smtClean="0"/>
              <a:t>Beer</a:t>
            </a:r>
            <a:r>
              <a:rPr lang="fr-FR" sz="2400" dirty="0" smtClean="0"/>
              <a:t>-Lambert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6" name="Image 5" descr="http://www.sansgluten.fr/blog/wp-content/uploads/2008/11/couleur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6165304"/>
            <a:ext cx="785495" cy="5238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ZoneTexte 6"/>
          <p:cNvSpPr txBox="1"/>
          <p:nvPr/>
        </p:nvSpPr>
        <p:spPr>
          <a:xfrm>
            <a:off x="1147716" y="1196752"/>
            <a:ext cx="77768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i="1" dirty="0" smtClean="0"/>
              <a:t>Validité</a:t>
            </a:r>
          </a:p>
          <a:p>
            <a:pPr algn="just"/>
            <a:r>
              <a:rPr lang="fr-FR" sz="2000" i="1" dirty="0" smtClean="0"/>
              <a:t>La loi de </a:t>
            </a:r>
            <a:r>
              <a:rPr lang="fr-FR" sz="2000" i="1" dirty="0" err="1" smtClean="0"/>
              <a:t>Beer</a:t>
            </a:r>
            <a:r>
              <a:rPr lang="fr-FR" sz="2000" i="1" dirty="0" smtClean="0"/>
              <a:t>-Lambert est applicable avec :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fr-FR" sz="2000" i="1" dirty="0" smtClean="0"/>
              <a:t>une lumière monochromatique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fr-FR" sz="2000" i="1" dirty="0"/>
              <a:t>d</a:t>
            </a:r>
            <a:r>
              <a:rPr lang="fr-FR" sz="2000" i="1" dirty="0" smtClean="0"/>
              <a:t>es solutions homogènes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fr-FR" sz="2000" i="1" dirty="0"/>
              <a:t>d</a:t>
            </a:r>
            <a:r>
              <a:rPr lang="fr-FR" sz="2000" i="1" dirty="0" smtClean="0"/>
              <a:t>es concentrations pas trop élevées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fr-FR" sz="2000" i="1" dirty="0"/>
              <a:t>d</a:t>
            </a:r>
            <a:r>
              <a:rPr lang="fr-FR" sz="2000" i="1" dirty="0" smtClean="0"/>
              <a:t>es solutions ne réagissant pas à la lumière.</a:t>
            </a:r>
          </a:p>
        </p:txBody>
      </p:sp>
      <p:pic>
        <p:nvPicPr>
          <p:cNvPr id="11266" name="Picture 2" descr="http://tpe-nourrir-humanite.e-monsite.com/medias/images/spectrophotometr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2958" y="3284984"/>
            <a:ext cx="5606379" cy="3016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9250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090588" y="0"/>
            <a:ext cx="7416824" cy="1656184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3600" dirty="0" smtClean="0"/>
              <a:t>Solutions colorées</a:t>
            </a:r>
            <a:br>
              <a:rPr lang="fr-FR" sz="3600" dirty="0" smtClean="0"/>
            </a:br>
            <a:r>
              <a:rPr lang="fr-FR" sz="2400" dirty="0" smtClean="0"/>
              <a:t>Loi de </a:t>
            </a:r>
            <a:r>
              <a:rPr lang="fr-FR" sz="2400" dirty="0" err="1" smtClean="0"/>
              <a:t>Beer</a:t>
            </a:r>
            <a:r>
              <a:rPr lang="fr-FR" sz="2400" dirty="0" smtClean="0"/>
              <a:t>-Lambert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6" name="Image 5" descr="http://www.sansgluten.fr/blog/wp-content/uploads/2008/11/couleur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6165304"/>
            <a:ext cx="785495" cy="5238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ZoneTexte 6"/>
          <p:cNvSpPr txBox="1"/>
          <p:nvPr/>
        </p:nvSpPr>
        <p:spPr>
          <a:xfrm>
            <a:off x="1147716" y="1196752"/>
            <a:ext cx="77768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i="1" dirty="0" smtClean="0"/>
              <a:t>Propriété</a:t>
            </a:r>
          </a:p>
          <a:p>
            <a:pPr algn="just"/>
            <a:r>
              <a:rPr lang="fr-FR" sz="2000" i="1" dirty="0" smtClean="0"/>
              <a:t>La loi de </a:t>
            </a:r>
            <a:r>
              <a:rPr lang="fr-FR" sz="2000" i="1" dirty="0" err="1"/>
              <a:t>B</a:t>
            </a:r>
            <a:r>
              <a:rPr lang="fr-FR" sz="2000" i="1" dirty="0" err="1" smtClean="0"/>
              <a:t>eer</a:t>
            </a:r>
            <a:r>
              <a:rPr lang="fr-FR" sz="2000" i="1" dirty="0" smtClean="0"/>
              <a:t>-Lambert est </a:t>
            </a:r>
            <a:r>
              <a:rPr lang="fr-FR" sz="2000" b="1" i="1" dirty="0" smtClean="0"/>
              <a:t>additive</a:t>
            </a:r>
            <a:r>
              <a:rPr lang="fr-FR" sz="2000" i="1" dirty="0" smtClean="0"/>
              <a:t> : lorsque plusieurs espèces colorées sont présentes, l’absorbance de la solution est la </a:t>
            </a:r>
            <a:r>
              <a:rPr lang="fr-FR" sz="2000" b="1" i="1" dirty="0" smtClean="0"/>
              <a:t>somme</a:t>
            </a:r>
            <a:r>
              <a:rPr lang="fr-FR" sz="2000" i="1" dirty="0" smtClean="0"/>
              <a:t> des absorbances dues aux différentes espèces.</a:t>
            </a: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852936"/>
            <a:ext cx="4238625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572" y="3951839"/>
            <a:ext cx="4276725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5155654"/>
            <a:ext cx="2428875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5829697" y="3119277"/>
            <a:ext cx="30662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i="1" dirty="0" smtClean="0"/>
              <a:t>= A(</a:t>
            </a:r>
            <a:r>
              <a:rPr lang="fr-FR" sz="2000" b="1" i="1" dirty="0" smtClean="0">
                <a:latin typeface="Symbol" pitchFamily="18" charset="2"/>
              </a:rPr>
              <a:t>l</a:t>
            </a:r>
            <a:r>
              <a:rPr lang="fr-FR" sz="2000" b="1" i="1" dirty="0" smtClean="0"/>
              <a:t>)</a:t>
            </a:r>
            <a:r>
              <a:rPr lang="fr-FR" sz="2000" b="1" i="1" baseline="-25000" dirty="0" smtClean="0"/>
              <a:t>X</a:t>
            </a:r>
            <a:r>
              <a:rPr lang="fr-FR" sz="2000" b="1" i="1" dirty="0" smtClean="0"/>
              <a:t> + A(</a:t>
            </a:r>
            <a:r>
              <a:rPr lang="fr-FR" sz="2000" b="1" i="1" dirty="0" smtClean="0">
                <a:latin typeface="Symbol" pitchFamily="18" charset="2"/>
              </a:rPr>
              <a:t>l</a:t>
            </a:r>
            <a:r>
              <a:rPr lang="fr-FR" sz="2000" b="1" i="1" dirty="0" smtClean="0"/>
              <a:t>)</a:t>
            </a:r>
            <a:r>
              <a:rPr lang="fr-FR" sz="2000" b="1" i="1" baseline="-25000" dirty="0"/>
              <a:t>Y</a:t>
            </a:r>
            <a:endParaRPr lang="fr-FR" sz="2000" b="1" i="1" dirty="0"/>
          </a:p>
        </p:txBody>
      </p:sp>
      <p:sp>
        <p:nvSpPr>
          <p:cNvPr id="10" name="ZoneTexte 9"/>
          <p:cNvSpPr txBox="1"/>
          <p:nvPr/>
        </p:nvSpPr>
        <p:spPr>
          <a:xfrm>
            <a:off x="5848668" y="4245591"/>
            <a:ext cx="30662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i="1" dirty="0" smtClean="0"/>
              <a:t>= A(</a:t>
            </a:r>
            <a:r>
              <a:rPr lang="fr-FR" sz="2000" b="1" i="1" dirty="0" smtClean="0">
                <a:latin typeface="Symbol" pitchFamily="18" charset="2"/>
              </a:rPr>
              <a:t>l</a:t>
            </a:r>
            <a:r>
              <a:rPr lang="fr-FR" sz="2000" b="1" i="1" dirty="0" smtClean="0"/>
              <a:t>)</a:t>
            </a:r>
            <a:r>
              <a:rPr lang="fr-FR" sz="2000" b="1" i="1" baseline="-25000" dirty="0"/>
              <a:t>Y</a:t>
            </a:r>
            <a:r>
              <a:rPr lang="fr-FR" sz="2000" b="1" i="1" dirty="0" smtClean="0"/>
              <a:t> + A(</a:t>
            </a:r>
            <a:r>
              <a:rPr lang="fr-FR" sz="2000" b="1" i="1" dirty="0" smtClean="0">
                <a:latin typeface="Symbol" pitchFamily="18" charset="2"/>
              </a:rPr>
              <a:t>l</a:t>
            </a:r>
            <a:r>
              <a:rPr lang="fr-FR" sz="2000" b="1" i="1" dirty="0" smtClean="0"/>
              <a:t>)</a:t>
            </a:r>
            <a:r>
              <a:rPr lang="fr-FR" sz="2000" b="1" i="1" baseline="-25000" dirty="0" smtClean="0"/>
              <a:t>X </a:t>
            </a:r>
            <a:r>
              <a:rPr lang="fr-FR" sz="2000" b="1" i="1" dirty="0"/>
              <a:t>= </a:t>
            </a:r>
            <a:r>
              <a:rPr lang="fr-FR" sz="2000" b="1" i="1" dirty="0" smtClean="0"/>
              <a:t>A(</a:t>
            </a:r>
            <a:r>
              <a:rPr lang="fr-FR" sz="2000" b="1" i="1" dirty="0" smtClean="0">
                <a:latin typeface="Symbol" pitchFamily="18" charset="2"/>
              </a:rPr>
              <a:t>l</a:t>
            </a:r>
            <a:r>
              <a:rPr lang="fr-FR" sz="2000" b="1" i="1" dirty="0" smtClean="0"/>
              <a:t>)</a:t>
            </a:r>
            <a:r>
              <a:rPr lang="fr-FR" sz="2000" b="1" i="1" baseline="-25000" dirty="0" smtClean="0"/>
              <a:t>1</a:t>
            </a:r>
            <a:r>
              <a:rPr lang="fr-FR" sz="2000" b="1" i="1" dirty="0" smtClean="0"/>
              <a:t> </a:t>
            </a:r>
            <a:endParaRPr lang="fr-FR" sz="2000" b="1" i="1" dirty="0"/>
          </a:p>
        </p:txBody>
      </p:sp>
      <p:sp>
        <p:nvSpPr>
          <p:cNvPr id="11" name="ZoneTexte 10"/>
          <p:cNvSpPr txBox="1"/>
          <p:nvPr/>
        </p:nvSpPr>
        <p:spPr>
          <a:xfrm>
            <a:off x="4571999" y="5460424"/>
            <a:ext cx="30662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i="1" dirty="0" smtClean="0"/>
              <a:t>= A(</a:t>
            </a:r>
            <a:r>
              <a:rPr lang="fr-FR" sz="2000" b="1" i="1" dirty="0" smtClean="0">
                <a:latin typeface="Symbol" pitchFamily="18" charset="2"/>
              </a:rPr>
              <a:t>l</a:t>
            </a:r>
            <a:r>
              <a:rPr lang="fr-FR" sz="2000" b="1" i="1" dirty="0" smtClean="0"/>
              <a:t>)</a:t>
            </a:r>
            <a:r>
              <a:rPr lang="fr-FR" sz="2000" b="1" i="1" baseline="-25000" dirty="0" smtClean="0"/>
              <a:t>1 </a:t>
            </a:r>
            <a:r>
              <a:rPr lang="fr-FR" sz="2000" b="1" i="1" dirty="0"/>
              <a:t>= </a:t>
            </a:r>
            <a:r>
              <a:rPr lang="fr-FR" sz="2000" b="1" i="1" dirty="0" smtClean="0"/>
              <a:t>A(</a:t>
            </a:r>
            <a:r>
              <a:rPr lang="fr-FR" sz="2000" b="1" i="1" dirty="0" smtClean="0">
                <a:latin typeface="Symbol" pitchFamily="18" charset="2"/>
              </a:rPr>
              <a:t>l</a:t>
            </a:r>
            <a:r>
              <a:rPr lang="fr-FR" sz="2000" b="1" i="1" dirty="0" smtClean="0"/>
              <a:t>)</a:t>
            </a:r>
            <a:r>
              <a:rPr lang="fr-FR" sz="2000" b="1" i="1" baseline="-25000" dirty="0"/>
              <a:t>2</a:t>
            </a:r>
            <a:r>
              <a:rPr lang="fr-FR" sz="2000" b="1" i="1" dirty="0" smtClean="0"/>
              <a:t> </a:t>
            </a:r>
            <a:endParaRPr lang="fr-FR" sz="2000" b="1" i="1" dirty="0"/>
          </a:p>
        </p:txBody>
      </p:sp>
    </p:spTree>
    <p:extLst>
      <p:ext uri="{BB962C8B-B14F-4D97-AF65-F5344CB8AC3E}">
        <p14:creationId xmlns:p14="http://schemas.microsoft.com/office/powerpoint/2010/main" val="1598778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2" grpId="0"/>
      <p:bldP spid="10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090588" y="0"/>
            <a:ext cx="7416824" cy="1656184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3600" dirty="0" smtClean="0"/>
              <a:t>Solutions colorées</a:t>
            </a:r>
            <a:br>
              <a:rPr lang="fr-FR" sz="3600" dirty="0" smtClean="0"/>
            </a:br>
            <a:r>
              <a:rPr lang="fr-FR" sz="2400" dirty="0" smtClean="0"/>
              <a:t>Dosage </a:t>
            </a:r>
            <a:r>
              <a:rPr lang="fr-FR" sz="2400" dirty="0" err="1" smtClean="0"/>
              <a:t>spectrophotométrique</a:t>
            </a:r>
            <a:r>
              <a:rPr lang="fr-FR" sz="2400" dirty="0" smtClean="0"/>
              <a:t> par étalonnage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6" name="Image 5" descr="http://www.sansgluten.fr/blog/wp-content/uploads/2008/11/couleur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6165304"/>
            <a:ext cx="785495" cy="5238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ZoneTexte 6"/>
          <p:cNvSpPr txBox="1"/>
          <p:nvPr/>
        </p:nvSpPr>
        <p:spPr>
          <a:xfrm>
            <a:off x="1147716" y="1196752"/>
            <a:ext cx="77768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i="1" dirty="0" smtClean="0"/>
              <a:t>Préalable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fr-FR" sz="2000" i="1" dirty="0" smtClean="0"/>
              <a:t>Doser une espèce chimique en solution, c’est déterminer </a:t>
            </a:r>
            <a:r>
              <a:rPr lang="fr-FR" sz="2000" b="1" i="1" dirty="0" smtClean="0"/>
              <a:t>avec précision </a:t>
            </a:r>
            <a:r>
              <a:rPr lang="fr-FR" sz="2000" i="1" dirty="0" smtClean="0"/>
              <a:t>la </a:t>
            </a:r>
            <a:r>
              <a:rPr lang="fr-FR" sz="2000" b="1" i="1" dirty="0" smtClean="0"/>
              <a:t>quantité de matière </a:t>
            </a:r>
            <a:r>
              <a:rPr lang="fr-FR" sz="2000" i="1" dirty="0" smtClean="0"/>
              <a:t>de cette espèce dans un </a:t>
            </a:r>
            <a:r>
              <a:rPr lang="fr-FR" sz="2000" b="1" i="1" dirty="0" smtClean="0"/>
              <a:t>volume donné </a:t>
            </a:r>
            <a:r>
              <a:rPr lang="fr-FR" sz="2000" i="1" dirty="0" smtClean="0"/>
              <a:t>de solution.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fr-FR" sz="2000" i="1" dirty="0" smtClean="0"/>
              <a:t>Le dosage par étalonnage consiste à </a:t>
            </a:r>
            <a:r>
              <a:rPr lang="fr-FR" sz="2000" b="1" i="1" dirty="0" smtClean="0"/>
              <a:t>comparer</a:t>
            </a:r>
            <a:r>
              <a:rPr lang="fr-FR" sz="2000" i="1" dirty="0" smtClean="0"/>
              <a:t> une propriété physique d’un échantillon à la même propriété physique pour une gamme d’</a:t>
            </a:r>
            <a:r>
              <a:rPr lang="fr-FR" sz="2000" b="1" i="1" dirty="0" smtClean="0"/>
              <a:t>étalons</a:t>
            </a:r>
            <a:r>
              <a:rPr lang="fr-FR" sz="2000" i="1" dirty="0" smtClean="0"/>
              <a:t>.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3717032"/>
            <a:ext cx="3048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lèche droite 2"/>
          <p:cNvSpPr/>
          <p:nvPr/>
        </p:nvSpPr>
        <p:spPr>
          <a:xfrm>
            <a:off x="3923928" y="4701470"/>
            <a:ext cx="1112220" cy="3240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5220072" y="4663427"/>
            <a:ext cx="37045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i="1" dirty="0" smtClean="0"/>
              <a:t>Concentration inconnue c (mol.L</a:t>
            </a:r>
            <a:r>
              <a:rPr lang="fr-FR" sz="2000" i="1" baseline="30000" dirty="0" smtClean="0"/>
              <a:t>-1</a:t>
            </a:r>
            <a:r>
              <a:rPr lang="fr-FR" sz="2000" i="1" dirty="0" smtClean="0"/>
              <a:t>)</a:t>
            </a:r>
            <a:endParaRPr lang="fr-FR" sz="2000" i="1" dirty="0"/>
          </a:p>
        </p:txBody>
      </p:sp>
    </p:spTree>
    <p:extLst>
      <p:ext uri="{BB962C8B-B14F-4D97-AF65-F5344CB8AC3E}">
        <p14:creationId xmlns:p14="http://schemas.microsoft.com/office/powerpoint/2010/main" val="546294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bldLvl="2"/>
      <p:bldP spid="3" grpId="0" animBg="1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090588" y="0"/>
            <a:ext cx="7416824" cy="1656184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3600" dirty="0" smtClean="0"/>
              <a:t>Solutions colorées</a:t>
            </a:r>
            <a:br>
              <a:rPr lang="fr-FR" sz="3600" dirty="0" smtClean="0"/>
            </a:br>
            <a:r>
              <a:rPr lang="fr-FR" sz="2400" dirty="0" smtClean="0"/>
              <a:t>Dosage </a:t>
            </a:r>
            <a:r>
              <a:rPr lang="fr-FR" sz="2400" dirty="0" err="1" smtClean="0"/>
              <a:t>spectrophotométrique</a:t>
            </a:r>
            <a:r>
              <a:rPr lang="fr-FR" sz="2400" dirty="0" smtClean="0"/>
              <a:t> par étalonnage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6" name="Image 5" descr="http://www.sansgluten.fr/blog/wp-content/uploads/2008/11/couleur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6165304"/>
            <a:ext cx="785495" cy="5238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ZoneTexte 6"/>
          <p:cNvSpPr txBox="1"/>
          <p:nvPr/>
        </p:nvSpPr>
        <p:spPr>
          <a:xfrm>
            <a:off x="1147716" y="1196752"/>
            <a:ext cx="77768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i="1" dirty="0" smtClean="0"/>
              <a:t>Réalisation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fr-FR" sz="2000" i="1" u="sng" dirty="0" smtClean="0"/>
              <a:t>Choix de la longueur d’onde de travail </a:t>
            </a:r>
            <a:r>
              <a:rPr lang="fr-FR" sz="2000" i="1" u="sng" dirty="0" smtClean="0">
                <a:latin typeface="Symbol" pitchFamily="18" charset="2"/>
              </a:rPr>
              <a:t>l</a:t>
            </a:r>
            <a:r>
              <a:rPr lang="fr-FR" sz="2000" i="1" dirty="0" smtClean="0"/>
              <a:t> : pour un maximum de précision, on prend </a:t>
            </a:r>
            <a:r>
              <a:rPr lang="fr-FR" sz="2000" i="1" dirty="0" smtClean="0">
                <a:latin typeface="Symbol" pitchFamily="18" charset="2"/>
              </a:rPr>
              <a:t>l</a:t>
            </a:r>
            <a:r>
              <a:rPr lang="fr-FR" sz="2000" i="1" baseline="-25000" dirty="0" smtClean="0"/>
              <a:t>m</a:t>
            </a:r>
            <a:r>
              <a:rPr lang="fr-FR" sz="2000" i="1" dirty="0" smtClean="0"/>
              <a:t> correspondant au </a:t>
            </a:r>
            <a:r>
              <a:rPr lang="fr-FR" sz="2000" b="1" i="1" dirty="0" smtClean="0"/>
              <a:t>maximum d’absorption</a:t>
            </a:r>
            <a:r>
              <a:rPr lang="fr-FR" sz="2000" i="1" dirty="0" smtClean="0"/>
              <a:t>.</a:t>
            </a:r>
          </a:p>
        </p:txBody>
      </p:sp>
      <p:pic>
        <p:nvPicPr>
          <p:cNvPr id="12290" name="Picture 2" descr="http://www.physique-chimie-lycee.fr/cours-terminale-s-chimie/spectre-UV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564904"/>
            <a:ext cx="4768660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326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090588" y="0"/>
            <a:ext cx="7416824" cy="1656184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3600" dirty="0" smtClean="0"/>
              <a:t>Solutions colorées</a:t>
            </a:r>
            <a:br>
              <a:rPr lang="fr-FR" sz="3600" dirty="0" smtClean="0"/>
            </a:br>
            <a:r>
              <a:rPr lang="fr-FR" sz="2400" dirty="0" smtClean="0"/>
              <a:t>Dosage </a:t>
            </a:r>
            <a:r>
              <a:rPr lang="fr-FR" sz="2400" dirty="0" err="1" smtClean="0"/>
              <a:t>spectrophotométrique</a:t>
            </a:r>
            <a:r>
              <a:rPr lang="fr-FR" sz="2400" dirty="0" smtClean="0"/>
              <a:t> par étalonnage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6" name="Image 5" descr="http://www.sansgluten.fr/blog/wp-content/uploads/2008/11/couleur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6165304"/>
            <a:ext cx="785495" cy="5238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ZoneTexte 6"/>
          <p:cNvSpPr txBox="1"/>
          <p:nvPr/>
        </p:nvSpPr>
        <p:spPr>
          <a:xfrm>
            <a:off x="1147716" y="1196752"/>
            <a:ext cx="77768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i="1" dirty="0" smtClean="0"/>
              <a:t>Réalisation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fr-FR" sz="2000" i="1" dirty="0" smtClean="0"/>
              <a:t>Choix de la longueur d’onde de travail </a:t>
            </a:r>
            <a:r>
              <a:rPr lang="fr-FR" sz="2000" i="1" dirty="0" smtClean="0">
                <a:latin typeface="Symbol" pitchFamily="18" charset="2"/>
              </a:rPr>
              <a:t>l</a:t>
            </a:r>
            <a:endParaRPr lang="fr-FR" sz="2000" i="1" dirty="0"/>
          </a:p>
          <a:p>
            <a:pPr marL="457200" indent="-457200" algn="just">
              <a:buFont typeface="+mj-lt"/>
              <a:buAutoNum type="arabicPeriod"/>
            </a:pPr>
            <a:r>
              <a:rPr lang="fr-FR" sz="2000" i="1" u="sng" dirty="0" smtClean="0"/>
              <a:t>Préparation d’une gamme d’étalons</a:t>
            </a:r>
            <a:r>
              <a:rPr lang="fr-FR" sz="2000" i="1" dirty="0" smtClean="0"/>
              <a:t> : solutions de l’espèce chimique de concentrations connues c</a:t>
            </a:r>
            <a:r>
              <a:rPr lang="fr-FR" sz="2000" i="1" baseline="-25000" dirty="0" smtClean="0"/>
              <a:t>i</a:t>
            </a:r>
            <a:endParaRPr lang="fr-FR" sz="2000" i="1" dirty="0" smtClean="0"/>
          </a:p>
        </p:txBody>
      </p:sp>
      <p:pic>
        <p:nvPicPr>
          <p:cNvPr id="14338" name="Picture 2" descr="http://guy.vielh.free.fr/image_encyclop/echelle_teinte_mau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1852" y="3068960"/>
            <a:ext cx="5328592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1784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://guy.vielh.free.fr/image_encyclop/echelle_teinte_mauv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8100" y="2987303"/>
            <a:ext cx="4144364" cy="2072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090588" y="0"/>
            <a:ext cx="7416824" cy="1656184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3600" dirty="0" smtClean="0"/>
              <a:t>Solutions colorées</a:t>
            </a:r>
            <a:br>
              <a:rPr lang="fr-FR" sz="3600" dirty="0" smtClean="0"/>
            </a:br>
            <a:r>
              <a:rPr lang="fr-FR" sz="2400" dirty="0" smtClean="0"/>
              <a:t>Dosage </a:t>
            </a:r>
            <a:r>
              <a:rPr lang="fr-FR" sz="2400" dirty="0" err="1" smtClean="0"/>
              <a:t>spectrophotométrique</a:t>
            </a:r>
            <a:r>
              <a:rPr lang="fr-FR" sz="2400" dirty="0" smtClean="0"/>
              <a:t> par étalonnage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6" name="Image 5" descr="http://www.sansgluten.fr/blog/wp-content/uploads/2008/11/couleurs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6165304"/>
            <a:ext cx="785495" cy="5238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ZoneTexte 6"/>
          <p:cNvSpPr txBox="1"/>
          <p:nvPr/>
        </p:nvSpPr>
        <p:spPr>
          <a:xfrm>
            <a:off x="1147716" y="1196752"/>
            <a:ext cx="777686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i="1" dirty="0" smtClean="0"/>
              <a:t>Réalisation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fr-FR" sz="2000" i="1" dirty="0" smtClean="0"/>
              <a:t>Choix de la longueur d’onde de travail </a:t>
            </a:r>
            <a:r>
              <a:rPr lang="fr-FR" sz="2000" i="1" dirty="0" smtClean="0">
                <a:latin typeface="Symbol" pitchFamily="18" charset="2"/>
              </a:rPr>
              <a:t>l</a:t>
            </a:r>
            <a:r>
              <a:rPr lang="fr-FR" sz="2000" i="1" dirty="0" smtClean="0"/>
              <a:t>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fr-FR" sz="2000" i="1" dirty="0" smtClean="0"/>
              <a:t>Préparation d’une gamme d’étalons</a:t>
            </a:r>
            <a:endParaRPr lang="fr-FR" sz="2000" i="1" dirty="0"/>
          </a:p>
          <a:p>
            <a:pPr marL="457200" indent="-457200" algn="just">
              <a:buFont typeface="+mj-lt"/>
              <a:buAutoNum type="arabicPeriod"/>
            </a:pPr>
            <a:r>
              <a:rPr lang="fr-FR" sz="2000" i="1" u="sng" dirty="0" smtClean="0"/>
              <a:t>Mesure de l’absorbance des solutions étalons</a:t>
            </a:r>
            <a:r>
              <a:rPr lang="fr-FR" sz="2000" i="1" dirty="0" smtClean="0"/>
              <a:t> : obtention de points de coordonnées (c</a:t>
            </a:r>
            <a:r>
              <a:rPr lang="fr-FR" sz="2000" i="1" baseline="-25000" dirty="0" smtClean="0"/>
              <a:t>i </a:t>
            </a:r>
            <a:r>
              <a:rPr lang="fr-FR" sz="2000" i="1" cap="all" dirty="0" smtClean="0"/>
              <a:t>, A(</a:t>
            </a:r>
            <a:r>
              <a:rPr lang="fr-FR" sz="2000" i="1" dirty="0" smtClean="0">
                <a:latin typeface="Symbol" pitchFamily="18" charset="2"/>
              </a:rPr>
              <a:t>l</a:t>
            </a:r>
            <a:r>
              <a:rPr lang="fr-FR" sz="2000" i="1" baseline="-25000" dirty="0" smtClean="0"/>
              <a:t>i</a:t>
            </a:r>
            <a:r>
              <a:rPr lang="fr-FR" sz="2000" i="1" dirty="0" smtClean="0"/>
              <a:t>))</a:t>
            </a:r>
          </a:p>
        </p:txBody>
      </p:sp>
      <p:sp>
        <p:nvSpPr>
          <p:cNvPr id="2" name="Flèche courbée vers la droite 1"/>
          <p:cNvSpPr/>
          <p:nvPr/>
        </p:nvSpPr>
        <p:spPr>
          <a:xfrm>
            <a:off x="3283912" y="4283447"/>
            <a:ext cx="648072" cy="1512168"/>
          </a:xfrm>
          <a:prstGeom prst="curved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108100" y="5426283"/>
            <a:ext cx="4288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>
                <a:latin typeface="Symbol" pitchFamily="18" charset="2"/>
              </a:rPr>
              <a:t> A(l</a:t>
            </a:r>
            <a:r>
              <a:rPr lang="fr-FR" i="1" baseline="-25000" dirty="0" smtClean="0"/>
              <a:t>1</a:t>
            </a:r>
            <a:r>
              <a:rPr lang="fr-FR" i="1" dirty="0" smtClean="0"/>
              <a:t>) ……………………………… </a:t>
            </a:r>
            <a:r>
              <a:rPr lang="fr-FR" i="1" dirty="0" smtClean="0">
                <a:latin typeface="Symbol" pitchFamily="18" charset="2"/>
              </a:rPr>
              <a:t>A(l</a:t>
            </a:r>
            <a:r>
              <a:rPr lang="fr-FR" i="1" baseline="-25000" dirty="0" smtClean="0"/>
              <a:t>12</a:t>
            </a:r>
            <a:r>
              <a:rPr lang="fr-FR" i="1" dirty="0" smtClean="0"/>
              <a:t>) </a:t>
            </a:r>
            <a:endParaRPr lang="fr-FR" dirty="0"/>
          </a:p>
        </p:txBody>
      </p:sp>
      <p:pic>
        <p:nvPicPr>
          <p:cNvPr id="15364" name="Picture 4" descr="http://spcgaylu.pagesperso-orange.fr/photospectrocinsertionsol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3712" y="4329615"/>
            <a:ext cx="1558828" cy="146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506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2" grpId="0" animBg="1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090588" y="0"/>
            <a:ext cx="7416824" cy="1656184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3600" dirty="0" smtClean="0"/>
              <a:t>Solutions colorées</a:t>
            </a:r>
            <a:br>
              <a:rPr lang="fr-FR" sz="3600" dirty="0" smtClean="0"/>
            </a:br>
            <a:r>
              <a:rPr lang="fr-FR" sz="2400" dirty="0" smtClean="0"/>
              <a:t>Dosage </a:t>
            </a:r>
            <a:r>
              <a:rPr lang="fr-FR" sz="2400" dirty="0" err="1" smtClean="0"/>
              <a:t>spectrophotométrique</a:t>
            </a:r>
            <a:r>
              <a:rPr lang="fr-FR" sz="2400" dirty="0" smtClean="0"/>
              <a:t> par étalonnage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6" name="Image 5" descr="http://www.sansgluten.fr/blog/wp-content/uploads/2008/11/couleur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6165304"/>
            <a:ext cx="785495" cy="5238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ZoneTexte 6"/>
          <p:cNvSpPr txBox="1"/>
          <p:nvPr/>
        </p:nvSpPr>
        <p:spPr>
          <a:xfrm>
            <a:off x="1147716" y="1196752"/>
            <a:ext cx="77768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i="1" dirty="0" smtClean="0"/>
              <a:t>Réalisation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fr-FR" sz="2000" i="1" dirty="0" smtClean="0"/>
              <a:t>Choix de la longueur d’onde de travail </a:t>
            </a:r>
            <a:r>
              <a:rPr lang="fr-FR" sz="2000" i="1" dirty="0" smtClean="0">
                <a:latin typeface="Symbol" pitchFamily="18" charset="2"/>
              </a:rPr>
              <a:t>l</a:t>
            </a:r>
            <a:endParaRPr lang="fr-FR" sz="2000" i="1" dirty="0"/>
          </a:p>
          <a:p>
            <a:pPr marL="457200" indent="-457200" algn="just">
              <a:buFont typeface="+mj-lt"/>
              <a:buAutoNum type="arabicPeriod"/>
            </a:pPr>
            <a:r>
              <a:rPr lang="fr-FR" sz="2000" i="1" dirty="0" smtClean="0"/>
              <a:t>Préparation d’une gamme d’étalons</a:t>
            </a:r>
            <a:endParaRPr lang="fr-FR" sz="2000" i="1" dirty="0"/>
          </a:p>
          <a:p>
            <a:pPr marL="457200" indent="-457200" algn="just">
              <a:buFont typeface="+mj-lt"/>
              <a:buAutoNum type="arabicPeriod"/>
            </a:pPr>
            <a:r>
              <a:rPr lang="fr-FR" sz="2000" i="1" dirty="0" smtClean="0"/>
              <a:t>Mesure de l’absorbance des solutions étalons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fr-FR" sz="2000" i="1" u="sng" dirty="0" smtClean="0"/>
              <a:t>Tracé de la courbe d’étalonnage</a:t>
            </a:r>
            <a:r>
              <a:rPr lang="fr-FR" sz="2000" i="1" dirty="0" smtClean="0"/>
              <a:t> : droite passant « au plus près » des valeurs précédentes et par l’origine du repère</a:t>
            </a:r>
          </a:p>
        </p:txBody>
      </p:sp>
      <p:pic>
        <p:nvPicPr>
          <p:cNvPr id="16386" name="Picture 2" descr="http://physique.chimie.pagesperso-orange.fr/Images/graphe_abs_C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3436391"/>
            <a:ext cx="3600450" cy="2990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5729259" y="3573013"/>
            <a:ext cx="26249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>
                <a:solidFill>
                  <a:srgbClr val="FF0000"/>
                </a:solidFill>
              </a:rPr>
              <a:t>Droite d’étalonnage de coefficient directeur </a:t>
            </a:r>
            <a:r>
              <a:rPr lang="fr-FR" b="1" i="1" dirty="0" err="1">
                <a:solidFill>
                  <a:srgbClr val="FF0000"/>
                </a:solidFill>
                <a:latin typeface="Symbol" pitchFamily="18" charset="2"/>
              </a:rPr>
              <a:t>e</a:t>
            </a:r>
            <a:r>
              <a:rPr lang="fr-FR" b="1" i="1" baseline="-25000" dirty="0" err="1">
                <a:solidFill>
                  <a:srgbClr val="FF0000"/>
                </a:solidFill>
                <a:latin typeface="Symbol" pitchFamily="18" charset="2"/>
              </a:rPr>
              <a:t>l</a:t>
            </a:r>
            <a:r>
              <a:rPr lang="fr-FR" b="1" i="1" dirty="0" err="1">
                <a:solidFill>
                  <a:srgbClr val="FF0000"/>
                </a:solidFill>
              </a:rPr>
              <a:t>l</a:t>
            </a:r>
            <a:endParaRPr lang="fr-FR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048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090588" y="0"/>
            <a:ext cx="7416824" cy="1656184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3600" dirty="0" smtClean="0"/>
              <a:t>Solutions colorées</a:t>
            </a:r>
            <a:br>
              <a:rPr lang="fr-FR" sz="3600" dirty="0" smtClean="0"/>
            </a:br>
            <a:r>
              <a:rPr lang="fr-FR" sz="2400" dirty="0" smtClean="0"/>
              <a:t>Dosage </a:t>
            </a:r>
            <a:r>
              <a:rPr lang="fr-FR" sz="2400" dirty="0" err="1" smtClean="0"/>
              <a:t>spectrophotométrique</a:t>
            </a:r>
            <a:r>
              <a:rPr lang="fr-FR" sz="2400" dirty="0" smtClean="0"/>
              <a:t> par étalonnage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6" name="Image 5" descr="http://www.sansgluten.fr/blog/wp-content/uploads/2008/11/couleur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6165304"/>
            <a:ext cx="785495" cy="5238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ZoneTexte 6"/>
          <p:cNvSpPr txBox="1"/>
          <p:nvPr/>
        </p:nvSpPr>
        <p:spPr>
          <a:xfrm>
            <a:off x="1147716" y="1196752"/>
            <a:ext cx="777686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i="1" dirty="0" smtClean="0"/>
              <a:t>Réalisation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fr-FR" sz="2000" i="1" dirty="0" smtClean="0"/>
              <a:t>Choix de la longueur d’onde de travail </a:t>
            </a:r>
            <a:r>
              <a:rPr lang="fr-FR" sz="2000" i="1" dirty="0" smtClean="0">
                <a:latin typeface="Symbol" pitchFamily="18" charset="2"/>
              </a:rPr>
              <a:t>l</a:t>
            </a:r>
            <a:endParaRPr lang="fr-FR" sz="2000" i="1" dirty="0"/>
          </a:p>
          <a:p>
            <a:pPr marL="457200" indent="-457200" algn="just">
              <a:buFont typeface="+mj-lt"/>
              <a:buAutoNum type="arabicPeriod"/>
            </a:pPr>
            <a:r>
              <a:rPr lang="fr-FR" sz="2000" i="1" dirty="0" smtClean="0"/>
              <a:t>Préparation d’une gamme d’étalons</a:t>
            </a:r>
            <a:endParaRPr lang="fr-FR" sz="2000" i="1" dirty="0"/>
          </a:p>
          <a:p>
            <a:pPr marL="457200" indent="-457200" algn="just">
              <a:buFont typeface="+mj-lt"/>
              <a:buAutoNum type="arabicPeriod"/>
            </a:pPr>
            <a:r>
              <a:rPr lang="fr-FR" sz="2000" i="1" dirty="0" smtClean="0"/>
              <a:t>Mesure de l’absorbance des solutions étalons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fr-FR" sz="2000" i="1" dirty="0" smtClean="0"/>
              <a:t>Tracé de la courbe d’étalonnage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fr-FR" sz="2000" i="1" u="sng" dirty="0" smtClean="0"/>
              <a:t>Mesure de l’absorbance de la solution inconnue</a:t>
            </a:r>
            <a:r>
              <a:rPr lang="fr-FR" sz="2000" i="1" dirty="0" smtClean="0"/>
              <a:t> : obtention de la valeur d’absorbance A(</a:t>
            </a:r>
            <a:r>
              <a:rPr lang="fr-FR" sz="2000" i="1" dirty="0" smtClean="0">
                <a:latin typeface="Symbol" pitchFamily="18" charset="2"/>
              </a:rPr>
              <a:t>l</a:t>
            </a:r>
            <a:r>
              <a:rPr lang="fr-FR" sz="2000" i="1" dirty="0" smtClean="0"/>
              <a:t>)</a:t>
            </a:r>
            <a:endParaRPr lang="fr-FR" sz="2000" i="1" u="sng" dirty="0" smtClean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3748" y="3443521"/>
            <a:ext cx="3048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lèche courbée vers la droite 7"/>
          <p:cNvSpPr/>
          <p:nvPr/>
        </p:nvSpPr>
        <p:spPr>
          <a:xfrm>
            <a:off x="3931984" y="4487662"/>
            <a:ext cx="648072" cy="1512168"/>
          </a:xfrm>
          <a:prstGeom prst="curved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9" name="Picture 4" descr="http://spcgaylu.pagesperso-orange.fr/photospectrocinsertionsol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4533830"/>
            <a:ext cx="1558828" cy="146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ZoneTexte 9"/>
          <p:cNvSpPr txBox="1"/>
          <p:nvPr/>
        </p:nvSpPr>
        <p:spPr>
          <a:xfrm>
            <a:off x="4688861" y="5659888"/>
            <a:ext cx="694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>
                <a:latin typeface="Symbol" pitchFamily="18" charset="2"/>
              </a:rPr>
              <a:t> A(l</a:t>
            </a:r>
            <a:r>
              <a:rPr lang="fr-FR" i="1" dirty="0" smtClean="0"/>
              <a:t>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30007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animBg="1"/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090588" y="0"/>
            <a:ext cx="7416824" cy="1656184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3600" dirty="0" smtClean="0"/>
              <a:t>Solutions colorées</a:t>
            </a:r>
            <a:br>
              <a:rPr lang="fr-FR" sz="3600" dirty="0" smtClean="0"/>
            </a:br>
            <a:r>
              <a:rPr lang="fr-FR" sz="2400" dirty="0" smtClean="0"/>
              <a:t>Dosage </a:t>
            </a:r>
            <a:r>
              <a:rPr lang="fr-FR" sz="2400" dirty="0" err="1" smtClean="0"/>
              <a:t>spectrophotométrique</a:t>
            </a:r>
            <a:r>
              <a:rPr lang="fr-FR" sz="2400" dirty="0" smtClean="0"/>
              <a:t> par étalonnage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6" name="Image 5" descr="http://www.sansgluten.fr/blog/wp-content/uploads/2008/11/couleur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6165304"/>
            <a:ext cx="785495" cy="5238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ZoneTexte 6"/>
          <p:cNvSpPr txBox="1"/>
          <p:nvPr/>
        </p:nvSpPr>
        <p:spPr>
          <a:xfrm>
            <a:off x="1147716" y="1196752"/>
            <a:ext cx="777686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i="1" dirty="0" smtClean="0"/>
              <a:t>Réalisation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fr-FR" sz="2000" i="1" dirty="0" smtClean="0"/>
              <a:t>Choix de la longueur d’onde de travail </a:t>
            </a:r>
            <a:r>
              <a:rPr lang="fr-FR" sz="2000" i="1" dirty="0" smtClean="0">
                <a:latin typeface="Symbol" pitchFamily="18" charset="2"/>
              </a:rPr>
              <a:t>l</a:t>
            </a:r>
            <a:endParaRPr lang="fr-FR" sz="2000" i="1" dirty="0"/>
          </a:p>
          <a:p>
            <a:pPr marL="457200" indent="-457200" algn="just">
              <a:buFont typeface="+mj-lt"/>
              <a:buAutoNum type="arabicPeriod"/>
            </a:pPr>
            <a:r>
              <a:rPr lang="fr-FR" sz="2000" i="1" dirty="0" smtClean="0"/>
              <a:t>Préparation d’une gamme d’étalons</a:t>
            </a:r>
            <a:endParaRPr lang="fr-FR" sz="2000" i="1" dirty="0"/>
          </a:p>
          <a:p>
            <a:pPr marL="457200" indent="-457200" algn="just">
              <a:buFont typeface="+mj-lt"/>
              <a:buAutoNum type="arabicPeriod"/>
            </a:pPr>
            <a:r>
              <a:rPr lang="fr-FR" sz="2000" i="1" dirty="0" smtClean="0"/>
              <a:t>Mesure de l’absorbance des solutions étalons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fr-FR" sz="2000" i="1" dirty="0" smtClean="0"/>
              <a:t>Tracé de la courbe d’étalonnage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fr-FR" sz="2000" i="1" dirty="0" smtClean="0"/>
              <a:t>Mesure de l’absorbance de la solution inconnue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fr-FR" sz="2000" i="1" u="sng" dirty="0" smtClean="0"/>
              <a:t>Détermination de la concentration inconnue c</a:t>
            </a:r>
            <a:r>
              <a:rPr lang="fr-FR" sz="2000" i="1" dirty="0" smtClean="0"/>
              <a:t> : utilisation de la courbe d’étalonnage.</a:t>
            </a:r>
            <a:endParaRPr lang="fr-FR" sz="2000" i="1" u="sng" dirty="0" smtClean="0"/>
          </a:p>
        </p:txBody>
      </p:sp>
      <p:pic>
        <p:nvPicPr>
          <p:cNvPr id="11" name="Picture 2" descr="http://physique.chimie.pagesperso-orange.fr/Images/graphe_abs_C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2738" y="3573016"/>
            <a:ext cx="3600450" cy="2990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Connecteur droit 2"/>
          <p:cNvCxnSpPr/>
          <p:nvPr/>
        </p:nvCxnSpPr>
        <p:spPr>
          <a:xfrm>
            <a:off x="4067944" y="4941168"/>
            <a:ext cx="1224136" cy="0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3492791" y="4749935"/>
            <a:ext cx="694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>
                <a:latin typeface="Symbol" pitchFamily="18" charset="2"/>
              </a:rPr>
              <a:t> </a:t>
            </a:r>
            <a:r>
              <a:rPr lang="fr-FR" sz="1400" i="1" dirty="0" smtClean="0">
                <a:solidFill>
                  <a:srgbClr val="FF0000"/>
                </a:solidFill>
                <a:latin typeface="Symbol" pitchFamily="18" charset="2"/>
              </a:rPr>
              <a:t>A(l</a:t>
            </a:r>
            <a:r>
              <a:rPr lang="fr-FR" sz="1400" i="1" dirty="0" smtClean="0">
                <a:solidFill>
                  <a:srgbClr val="FF0000"/>
                </a:solidFill>
              </a:rPr>
              <a:t>)</a:t>
            </a:r>
            <a:endParaRPr lang="fr-FR" sz="1400" dirty="0">
              <a:solidFill>
                <a:srgbClr val="FF0000"/>
              </a:solidFill>
            </a:endParaRPr>
          </a:p>
        </p:txBody>
      </p:sp>
      <p:cxnSp>
        <p:nvCxnSpPr>
          <p:cNvPr id="13" name="Connecteur droit 12"/>
          <p:cNvCxnSpPr/>
          <p:nvPr/>
        </p:nvCxnSpPr>
        <p:spPr>
          <a:xfrm>
            <a:off x="5292080" y="4956943"/>
            <a:ext cx="0" cy="1352377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5120007" y="6242575"/>
            <a:ext cx="4738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>
                <a:latin typeface="Symbol" pitchFamily="18" charset="2"/>
              </a:rPr>
              <a:t> </a:t>
            </a:r>
            <a:r>
              <a:rPr lang="fr-FR" i="1" dirty="0" smtClean="0">
                <a:solidFill>
                  <a:srgbClr val="FF0000"/>
                </a:solidFill>
              </a:rPr>
              <a:t>c</a:t>
            </a: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87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10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043608" y="-171400"/>
            <a:ext cx="5688632" cy="1052736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3600" dirty="0" smtClean="0"/>
              <a:t>Solutions colorées</a:t>
            </a:r>
            <a:endParaRPr lang="fr-FR" sz="3600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6" name="Image 5" descr="http://www.sansgluten.fr/blog/wp-content/uploads/2008/11/couleur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6165304"/>
            <a:ext cx="785495" cy="523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http://upload.wikimedia.org/wikipedia/commons/thumb/5/57/Coloured-transition-metal-solutions.jpg/350px-Coloured-transition-metal-solution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420888"/>
            <a:ext cx="5861111" cy="216024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897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090588" y="0"/>
            <a:ext cx="7416824" cy="1656184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3600" dirty="0" smtClean="0"/>
              <a:t>Solutions colorées</a:t>
            </a:r>
            <a:br>
              <a:rPr lang="fr-FR" sz="3600" dirty="0" smtClean="0"/>
            </a:br>
            <a:r>
              <a:rPr lang="fr-FR" sz="2400" dirty="0" smtClean="0"/>
              <a:t>Couleur d’une solution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6" name="Image 5" descr="http://www.sansgluten.fr/blog/wp-content/uploads/2008/11/couleur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6165304"/>
            <a:ext cx="785495" cy="5238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ZoneTexte 6"/>
          <p:cNvSpPr txBox="1"/>
          <p:nvPr/>
        </p:nvSpPr>
        <p:spPr>
          <a:xfrm>
            <a:off x="1147716" y="1196752"/>
            <a:ext cx="77768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i="1" dirty="0" smtClean="0"/>
              <a:t>Préalable</a:t>
            </a:r>
          </a:p>
          <a:p>
            <a:pPr algn="just"/>
            <a:r>
              <a:rPr lang="fr-FR" sz="2000" i="1" dirty="0" smtClean="0"/>
              <a:t>Une solution éclairée en lumière blanche paraît colorée si elle </a:t>
            </a:r>
            <a:r>
              <a:rPr lang="fr-FR" sz="2000" b="1" i="1" dirty="0" smtClean="0"/>
              <a:t>absorbe</a:t>
            </a:r>
            <a:r>
              <a:rPr lang="fr-FR" sz="2000" i="1" dirty="0" smtClean="0"/>
              <a:t> une partie des </a:t>
            </a:r>
            <a:r>
              <a:rPr lang="fr-FR" sz="2000" b="1" i="1" dirty="0" smtClean="0"/>
              <a:t>radiations </a:t>
            </a:r>
            <a:r>
              <a:rPr lang="fr-FR" sz="2000" i="1" dirty="0" smtClean="0"/>
              <a:t>de la lumière </a:t>
            </a:r>
            <a:r>
              <a:rPr lang="fr-FR" sz="2000" b="1" i="1" dirty="0" smtClean="0"/>
              <a:t>blanche</a:t>
            </a:r>
            <a:r>
              <a:rPr lang="fr-FR" sz="2000" i="1" dirty="0" smtClean="0"/>
              <a:t>.</a:t>
            </a: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6472" y="2852936"/>
            <a:ext cx="5444273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5423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090588" y="0"/>
            <a:ext cx="7416824" cy="1656184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3600" dirty="0" smtClean="0"/>
              <a:t>Solutions colorées</a:t>
            </a:r>
            <a:br>
              <a:rPr lang="fr-FR" sz="3600" dirty="0" smtClean="0"/>
            </a:br>
            <a:r>
              <a:rPr lang="fr-FR" sz="2400" dirty="0" smtClean="0"/>
              <a:t>Couleur d’une solution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6" name="Image 5" descr="http://www.sansgluten.fr/blog/wp-content/uploads/2008/11/couleur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6165304"/>
            <a:ext cx="785495" cy="5238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ZoneTexte 6"/>
          <p:cNvSpPr txBox="1"/>
          <p:nvPr/>
        </p:nvSpPr>
        <p:spPr>
          <a:xfrm>
            <a:off x="1147716" y="1196752"/>
            <a:ext cx="77768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i="1" dirty="0" smtClean="0"/>
              <a:t>Définition</a:t>
            </a:r>
          </a:p>
          <a:p>
            <a:pPr algn="just"/>
            <a:r>
              <a:rPr lang="fr-FR" sz="2000" i="1" dirty="0" smtClean="0"/>
              <a:t>La couleur d’une solution correspond aux radiations </a:t>
            </a:r>
            <a:r>
              <a:rPr lang="fr-FR" sz="2000" b="1" i="1" dirty="0" smtClean="0"/>
              <a:t>non absorbées </a:t>
            </a:r>
            <a:r>
              <a:rPr lang="fr-FR" sz="2000" i="1" dirty="0" smtClean="0"/>
              <a:t>par la solution ; elle est dite </a:t>
            </a:r>
            <a:r>
              <a:rPr lang="fr-FR" sz="2000" b="1" i="1" dirty="0" smtClean="0"/>
              <a:t>complémentaire</a:t>
            </a:r>
            <a:r>
              <a:rPr lang="fr-FR" sz="2000" i="1" dirty="0" smtClean="0"/>
              <a:t> de la couleur absorbée.</a:t>
            </a:r>
          </a:p>
        </p:txBody>
      </p:sp>
      <p:pic>
        <p:nvPicPr>
          <p:cNvPr id="2050" name="Picture 2" descr="http://www.vaissiere-peintures.fr/img/page/291/cerclechromatiquep1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212415"/>
            <a:ext cx="4336540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2623880" y="6100846"/>
            <a:ext cx="4824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i="1" dirty="0" smtClean="0"/>
              <a:t>Cercle chromatique indiquant les couleurs complémentaires diamétralement opposées</a:t>
            </a:r>
            <a:endParaRPr lang="fr-FR" b="1" i="1" dirty="0"/>
          </a:p>
        </p:txBody>
      </p:sp>
    </p:spTree>
    <p:extLst>
      <p:ext uri="{BB962C8B-B14F-4D97-AF65-F5344CB8AC3E}">
        <p14:creationId xmlns:p14="http://schemas.microsoft.com/office/powerpoint/2010/main" val="3018211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090588" y="0"/>
            <a:ext cx="7416824" cy="1656184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3600" dirty="0" smtClean="0"/>
              <a:t>Solutions colorées</a:t>
            </a:r>
            <a:br>
              <a:rPr lang="fr-FR" sz="3600" dirty="0" smtClean="0"/>
            </a:br>
            <a:r>
              <a:rPr lang="fr-FR" sz="2400" dirty="0" smtClean="0"/>
              <a:t>Couleur d’une solution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6" name="Image 5" descr="http://www.sansgluten.fr/blog/wp-content/uploads/2008/11/couleur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6165304"/>
            <a:ext cx="785495" cy="5238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ZoneTexte 6"/>
          <p:cNvSpPr txBox="1"/>
          <p:nvPr/>
        </p:nvSpPr>
        <p:spPr>
          <a:xfrm>
            <a:off x="1147716" y="1196752"/>
            <a:ext cx="77768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i="1" dirty="0" smtClean="0"/>
              <a:t>Exemples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fr-FR" sz="2000" i="1" dirty="0" smtClean="0"/>
              <a:t>La couleur d’une solution absorbant le violet est : </a:t>
            </a:r>
            <a:r>
              <a:rPr lang="fr-FR" sz="2000" b="1" i="1" dirty="0" smtClean="0"/>
              <a:t>jaune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fr-FR" sz="2000" i="1" dirty="0" smtClean="0"/>
              <a:t>La couleur d’une solution absorbant le vert est : </a:t>
            </a:r>
            <a:r>
              <a:rPr lang="fr-FR" sz="2000" b="1" i="1" dirty="0" smtClean="0"/>
              <a:t>magenta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fr-FR" sz="2000" i="1" dirty="0" smtClean="0"/>
              <a:t>Une solution orange absorbe le </a:t>
            </a:r>
            <a:r>
              <a:rPr lang="fr-FR" sz="2000" b="1" i="1" dirty="0" smtClean="0"/>
              <a:t>cyan</a:t>
            </a:r>
            <a:r>
              <a:rPr lang="fr-FR" sz="2000" i="1" dirty="0" smtClean="0"/>
              <a:t>.</a:t>
            </a:r>
          </a:p>
        </p:txBody>
      </p:sp>
      <p:pic>
        <p:nvPicPr>
          <p:cNvPr id="2050" name="Picture 2" descr="http://www.vaissiere-peintures.fr/img/page/291/cerclechromatiquep1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7878" y="2708920"/>
            <a:ext cx="4336540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5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090588" y="0"/>
            <a:ext cx="7416824" cy="1656184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3600" dirty="0" smtClean="0"/>
              <a:t>Solutions colorées</a:t>
            </a:r>
            <a:br>
              <a:rPr lang="fr-FR" sz="3600" dirty="0" smtClean="0"/>
            </a:br>
            <a:r>
              <a:rPr lang="fr-FR" sz="2400" dirty="0" smtClean="0"/>
              <a:t>Couleur d’une solution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6" name="Image 5" descr="http://www.sansgluten.fr/blog/wp-content/uploads/2008/11/couleur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6165304"/>
            <a:ext cx="785495" cy="5238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ZoneTexte 6"/>
          <p:cNvSpPr txBox="1"/>
          <p:nvPr/>
        </p:nvSpPr>
        <p:spPr>
          <a:xfrm>
            <a:off x="1147716" y="1196752"/>
            <a:ext cx="77768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i="1" dirty="0" smtClean="0"/>
              <a:t>Spectre</a:t>
            </a:r>
          </a:p>
          <a:p>
            <a:pPr algn="just"/>
            <a:r>
              <a:rPr lang="fr-FR" sz="2000" i="1" dirty="0" smtClean="0"/>
              <a:t>Le spectre de la lumière colorée présente des bandes sombres d’</a:t>
            </a:r>
            <a:r>
              <a:rPr lang="fr-FR" sz="2000" b="1" i="1" dirty="0" smtClean="0"/>
              <a:t>absorption</a:t>
            </a:r>
            <a:r>
              <a:rPr lang="fr-FR" sz="2000" i="1" dirty="0" smtClean="0"/>
              <a:t> qui ne dépendent que de la </a:t>
            </a:r>
            <a:r>
              <a:rPr lang="fr-FR" sz="2000" b="1" i="1" dirty="0" smtClean="0"/>
              <a:t>nature</a:t>
            </a:r>
            <a:r>
              <a:rPr lang="fr-FR" sz="2000" i="1" dirty="0" smtClean="0"/>
              <a:t> de la solution.</a:t>
            </a:r>
          </a:p>
        </p:txBody>
      </p:sp>
      <p:pic>
        <p:nvPicPr>
          <p:cNvPr id="8" name="Picture 2" descr="http://www.vaissiere-peintures.fr/img/page/291/cerclechromatiquep1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4223" y="2222097"/>
            <a:ext cx="2160240" cy="1937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159113"/>
            <a:ext cx="3695700" cy="247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6100" y="4749663"/>
            <a:ext cx="26670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9205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090588" y="0"/>
            <a:ext cx="7416824" cy="1656184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3600" dirty="0" smtClean="0"/>
              <a:t>Solutions colorées</a:t>
            </a:r>
            <a:br>
              <a:rPr lang="fr-FR" sz="3600" dirty="0" smtClean="0"/>
            </a:br>
            <a:r>
              <a:rPr lang="fr-FR" sz="2400" dirty="0" smtClean="0"/>
              <a:t>Notion d’absorbance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6" name="Image 5" descr="http://www.sansgluten.fr/blog/wp-content/uploads/2008/11/couleur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6165304"/>
            <a:ext cx="785495" cy="5238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ZoneTexte 6"/>
          <p:cNvSpPr txBox="1"/>
          <p:nvPr/>
        </p:nvSpPr>
        <p:spPr>
          <a:xfrm>
            <a:off x="1147716" y="1196752"/>
            <a:ext cx="777686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i="1" dirty="0" smtClean="0"/>
              <a:t>Définition</a:t>
            </a:r>
          </a:p>
          <a:p>
            <a:pPr algn="just"/>
            <a:r>
              <a:rPr lang="fr-FR" sz="2000" i="1" dirty="0" smtClean="0"/>
              <a:t>L’absorbance </a:t>
            </a:r>
            <a:r>
              <a:rPr lang="fr-FR" sz="2000" b="1" i="1" dirty="0" smtClean="0"/>
              <a:t>A(</a:t>
            </a:r>
            <a:r>
              <a:rPr lang="fr-FR" sz="2000" b="1" i="1" dirty="0" smtClean="0">
                <a:latin typeface="Symbol" pitchFamily="18" charset="2"/>
              </a:rPr>
              <a:t>l</a:t>
            </a:r>
            <a:r>
              <a:rPr lang="fr-FR" sz="2000" b="1" i="1" dirty="0" smtClean="0"/>
              <a:t>) </a:t>
            </a:r>
            <a:r>
              <a:rPr lang="fr-FR" sz="2000" i="1" dirty="0" smtClean="0"/>
              <a:t>est une grandeur </a:t>
            </a:r>
            <a:r>
              <a:rPr lang="fr-FR" sz="2000" b="1" i="1" dirty="0" smtClean="0"/>
              <a:t>positive</a:t>
            </a:r>
            <a:r>
              <a:rPr lang="fr-FR" sz="2000" i="1" dirty="0" smtClean="0"/>
              <a:t> sans unité liée à l’</a:t>
            </a:r>
            <a:r>
              <a:rPr lang="fr-FR" sz="2000" b="1" i="1" dirty="0" smtClean="0"/>
              <a:t>intensité</a:t>
            </a:r>
            <a:r>
              <a:rPr lang="fr-FR" sz="2000" i="1" dirty="0" smtClean="0"/>
              <a:t> de la lumière de longueur d’onde </a:t>
            </a:r>
            <a:r>
              <a:rPr lang="fr-FR" sz="2000" b="1" i="1" dirty="0" smtClean="0">
                <a:latin typeface="Symbol" pitchFamily="18" charset="2"/>
              </a:rPr>
              <a:t>l</a:t>
            </a:r>
            <a:r>
              <a:rPr lang="fr-FR" sz="2000" i="1" dirty="0" smtClean="0"/>
              <a:t> absorbée par une espèce en solution :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fr-FR" sz="2000" i="1" dirty="0" smtClean="0"/>
              <a:t>La valeur de A est d’autant plus </a:t>
            </a:r>
            <a:r>
              <a:rPr lang="fr-FR" sz="2000" b="1" i="1" dirty="0" smtClean="0"/>
              <a:t>grande</a:t>
            </a:r>
            <a:r>
              <a:rPr lang="fr-FR" sz="2000" i="1" dirty="0" smtClean="0"/>
              <a:t> que la lumière est </a:t>
            </a:r>
            <a:r>
              <a:rPr lang="fr-FR" sz="2000" b="1" i="1" dirty="0" smtClean="0"/>
              <a:t>absorbée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fr-FR" sz="2000" i="1" dirty="0" smtClean="0"/>
              <a:t>La valeur de A est </a:t>
            </a:r>
            <a:r>
              <a:rPr lang="fr-FR" sz="2000" b="1" i="1" dirty="0" smtClean="0"/>
              <a:t>nulle</a:t>
            </a:r>
            <a:r>
              <a:rPr lang="fr-FR" sz="2000" i="1" dirty="0" smtClean="0"/>
              <a:t> si la lumière n’est pas </a:t>
            </a:r>
            <a:r>
              <a:rPr lang="fr-FR" sz="2000" b="1" i="1" dirty="0" smtClean="0"/>
              <a:t>absorbée</a:t>
            </a:r>
            <a:r>
              <a:rPr lang="fr-FR" sz="2000" i="1" dirty="0" smtClean="0"/>
              <a:t>.</a:t>
            </a:r>
            <a:endParaRPr lang="fr-FR" sz="2000" i="1" dirty="0" smtClean="0"/>
          </a:p>
        </p:txBody>
      </p:sp>
      <p:pic>
        <p:nvPicPr>
          <p:cNvPr id="4098" name="Picture 2" descr="http://departments.agri.huji.ac.il/zabam/myimages/cuvette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9894" y="3140968"/>
            <a:ext cx="3832507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5810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4" name="Picture 6" descr="http://www.spc.ac-aix-marseille.fr/labospc/local/cache-vignettes/L356xH238/spectrophotometre-522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7310" y="3068960"/>
            <a:ext cx="4519864" cy="3021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090588" y="0"/>
            <a:ext cx="7416824" cy="1656184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3600" dirty="0" smtClean="0"/>
              <a:t>Solutions colorées</a:t>
            </a:r>
            <a:br>
              <a:rPr lang="fr-FR" sz="3600" dirty="0" smtClean="0"/>
            </a:br>
            <a:r>
              <a:rPr lang="fr-FR" sz="2400" dirty="0" smtClean="0"/>
              <a:t>Notion d’absorbance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6" name="Image 5" descr="http://www.sansgluten.fr/blog/wp-content/uploads/2008/11/couleurs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6165304"/>
            <a:ext cx="785495" cy="5238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ZoneTexte 6"/>
          <p:cNvSpPr txBox="1"/>
          <p:nvPr/>
        </p:nvSpPr>
        <p:spPr>
          <a:xfrm>
            <a:off x="1147716" y="1196752"/>
            <a:ext cx="77768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i="1" dirty="0" smtClean="0"/>
              <a:t>Spectre d’absorption d’une solution</a:t>
            </a:r>
          </a:p>
          <a:p>
            <a:pPr algn="ctr"/>
            <a:r>
              <a:rPr lang="fr-FR" sz="2000" i="1" dirty="0" smtClean="0"/>
              <a:t>Spectrophotomètre</a:t>
            </a:r>
          </a:p>
          <a:p>
            <a:pPr algn="just"/>
            <a:r>
              <a:rPr lang="fr-FR" sz="2000" i="1" dirty="0" smtClean="0"/>
              <a:t>Un spectrophotomètre permet de réaliser des mesures d’</a:t>
            </a:r>
            <a:r>
              <a:rPr lang="fr-FR" sz="2000" b="1" i="1" dirty="0" smtClean="0"/>
              <a:t>absorbance</a:t>
            </a:r>
            <a:r>
              <a:rPr lang="fr-FR" sz="2000" i="1" dirty="0" smtClean="0"/>
              <a:t> pour une solution colorée donnée, à différentes </a:t>
            </a:r>
            <a:r>
              <a:rPr lang="fr-FR" sz="2000" b="1" i="1" dirty="0" smtClean="0"/>
              <a:t>longueurs d’onde</a:t>
            </a:r>
            <a:r>
              <a:rPr lang="fr-FR" sz="2000" i="1" dirty="0" smtClean="0"/>
              <a:t>.</a:t>
            </a:r>
          </a:p>
        </p:txBody>
      </p:sp>
      <p:pic>
        <p:nvPicPr>
          <p:cNvPr id="7172" name="Picture 4" descr="http://hmf.enseeiht.fr/travaux/CD1011/bei/beiere/groupe4/system/files/images/dble%20faisceau.PN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0970" y="2990080"/>
            <a:ext cx="4810356" cy="3088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2543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090588" y="0"/>
            <a:ext cx="7416824" cy="1656184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3600" dirty="0" smtClean="0"/>
              <a:t>Solutions colorées</a:t>
            </a:r>
            <a:br>
              <a:rPr lang="fr-FR" sz="3600" dirty="0" smtClean="0"/>
            </a:br>
            <a:r>
              <a:rPr lang="fr-FR" sz="2400" dirty="0" smtClean="0"/>
              <a:t>Notion d’absorbance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6" name="Image 5" descr="http://www.sansgluten.fr/blog/wp-content/uploads/2008/11/couleur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6165304"/>
            <a:ext cx="785495" cy="5238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ZoneTexte 6"/>
          <p:cNvSpPr txBox="1"/>
          <p:nvPr/>
        </p:nvSpPr>
        <p:spPr>
          <a:xfrm>
            <a:off x="1147716" y="1196752"/>
            <a:ext cx="77768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i="1" dirty="0" smtClean="0"/>
              <a:t>Spectre d’absorption d’une solution</a:t>
            </a:r>
          </a:p>
          <a:p>
            <a:pPr algn="ctr"/>
            <a:r>
              <a:rPr lang="fr-FR" sz="2000" i="1" dirty="0" smtClean="0"/>
              <a:t>Spectre d’absorption</a:t>
            </a:r>
          </a:p>
          <a:p>
            <a:pPr algn="just"/>
            <a:r>
              <a:rPr lang="fr-FR" sz="2000" i="1" dirty="0" smtClean="0"/>
              <a:t>Le graphique obtenu avec un spectrophotomètre représente l’</a:t>
            </a:r>
            <a:r>
              <a:rPr lang="fr-FR" sz="2000" b="1" i="1" dirty="0" smtClean="0"/>
              <a:t>absorbance A(</a:t>
            </a:r>
            <a:r>
              <a:rPr lang="fr-FR" sz="2000" b="1" i="1" dirty="0" smtClean="0">
                <a:latin typeface="Symbol" pitchFamily="18" charset="2"/>
              </a:rPr>
              <a:t>l</a:t>
            </a:r>
            <a:r>
              <a:rPr lang="fr-FR" sz="2000" b="1" i="1" dirty="0" smtClean="0"/>
              <a:t>)</a:t>
            </a:r>
            <a:r>
              <a:rPr lang="fr-FR" sz="2000" i="1" dirty="0" smtClean="0"/>
              <a:t> en fonction de la </a:t>
            </a:r>
            <a:r>
              <a:rPr lang="fr-FR" sz="2000" b="1" i="1" dirty="0" smtClean="0"/>
              <a:t>longueur d’onde </a:t>
            </a:r>
            <a:r>
              <a:rPr lang="fr-FR" sz="2000" b="1" i="1" dirty="0" smtClean="0">
                <a:latin typeface="Symbol" pitchFamily="18" charset="2"/>
              </a:rPr>
              <a:t>l</a:t>
            </a:r>
            <a:r>
              <a:rPr lang="fr-FR" sz="2000" b="1" i="1" dirty="0"/>
              <a:t> </a:t>
            </a:r>
            <a:r>
              <a:rPr lang="fr-FR" sz="2000" i="1" dirty="0" smtClean="0"/>
              <a:t>: c’est le spectre d’</a:t>
            </a:r>
            <a:r>
              <a:rPr lang="fr-FR" sz="2000" b="1" i="1" dirty="0" smtClean="0"/>
              <a:t>absorption</a:t>
            </a:r>
            <a:r>
              <a:rPr lang="fr-FR" sz="2000" i="1" dirty="0" smtClean="0"/>
              <a:t>.</a:t>
            </a:r>
            <a:endParaRPr lang="fr-FR" sz="2000" i="1" dirty="0" smtClean="0"/>
          </a:p>
        </p:txBody>
      </p:sp>
      <p:pic>
        <p:nvPicPr>
          <p:cNvPr id="8194" name="Picture 2" descr="http://physique.chimie.pagesperso-orange.fr/Images/carotene_spectre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278579"/>
            <a:ext cx="4608512" cy="3492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1123672" y="2474025"/>
            <a:ext cx="78821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i="1" dirty="0" smtClean="0"/>
              <a:t>Sur le spectre d’absorption, on repère la longueur d’onde </a:t>
            </a:r>
            <a:r>
              <a:rPr lang="fr-FR" sz="2000" b="1" i="1" dirty="0" smtClean="0">
                <a:latin typeface="Symbol" pitchFamily="18" charset="2"/>
              </a:rPr>
              <a:t>l</a:t>
            </a:r>
            <a:r>
              <a:rPr lang="fr-FR" sz="2000" b="1" i="1" baseline="-25000" dirty="0" smtClean="0"/>
              <a:t>m</a:t>
            </a:r>
            <a:r>
              <a:rPr lang="fr-FR" sz="2000" i="1" dirty="0" smtClean="0"/>
              <a:t> correspondant à l’absorbance </a:t>
            </a:r>
            <a:r>
              <a:rPr lang="fr-FR" sz="2000" b="1" i="1" dirty="0" smtClean="0"/>
              <a:t>maximale </a:t>
            </a:r>
            <a:r>
              <a:rPr lang="fr-FR" sz="2000" b="1" i="1" dirty="0" err="1" smtClean="0"/>
              <a:t>A</a:t>
            </a:r>
            <a:r>
              <a:rPr lang="fr-FR" sz="2000" b="1" i="1" baseline="-25000" dirty="0" err="1" smtClean="0"/>
              <a:t>max</a:t>
            </a:r>
            <a:r>
              <a:rPr lang="fr-FR" sz="2000" b="1" i="1" dirty="0" smtClean="0"/>
              <a:t> </a:t>
            </a:r>
            <a:r>
              <a:rPr lang="fr-FR" sz="2000" i="1" dirty="0" smtClean="0"/>
              <a:t>de la solution.</a:t>
            </a:r>
            <a:endParaRPr lang="fr-FR" sz="2000" i="1" dirty="0"/>
          </a:p>
        </p:txBody>
      </p:sp>
      <p:cxnSp>
        <p:nvCxnSpPr>
          <p:cNvPr id="5" name="Connecteur droit 4"/>
          <p:cNvCxnSpPr/>
          <p:nvPr/>
        </p:nvCxnSpPr>
        <p:spPr>
          <a:xfrm>
            <a:off x="3995936" y="4797152"/>
            <a:ext cx="0" cy="1728192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H="1">
            <a:off x="3491880" y="4792567"/>
            <a:ext cx="504056" cy="0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2771417" y="4643263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 err="1" smtClean="0">
                <a:solidFill>
                  <a:srgbClr val="FF0000"/>
                </a:solidFill>
              </a:rPr>
              <a:t>A</a:t>
            </a:r>
            <a:r>
              <a:rPr lang="fr-FR" sz="1400" i="1" baseline="-25000" dirty="0" err="1" smtClean="0">
                <a:solidFill>
                  <a:srgbClr val="FF0000"/>
                </a:solidFill>
              </a:rPr>
              <a:t>max</a:t>
            </a:r>
            <a:endParaRPr lang="fr-FR" sz="1400" i="1" dirty="0">
              <a:solidFill>
                <a:srgbClr val="FF000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3787067" y="6427241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 smtClean="0">
                <a:solidFill>
                  <a:srgbClr val="FF0000"/>
                </a:solidFill>
                <a:latin typeface="Symbol" pitchFamily="18" charset="2"/>
              </a:rPr>
              <a:t>l</a:t>
            </a:r>
            <a:r>
              <a:rPr lang="fr-FR" sz="1400" i="1" baseline="-25000" dirty="0" smtClean="0">
                <a:solidFill>
                  <a:srgbClr val="FF0000"/>
                </a:solidFill>
              </a:rPr>
              <a:t>m</a:t>
            </a:r>
            <a:endParaRPr lang="fr-FR" sz="14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339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2" grpId="0"/>
      <p:bldP spid="13" grpId="0"/>
      <p:bldP spid="1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11715</TotalTime>
  <Words>652</Words>
  <Application>Microsoft Office PowerPoint</Application>
  <PresentationFormat>Affichage à l'écran (4:3)</PresentationFormat>
  <Paragraphs>98</Paragraphs>
  <Slides>19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Solstice</vt:lpstr>
      <vt:lpstr>Couleurs et images</vt:lpstr>
      <vt:lpstr>Solutions colorées</vt:lpstr>
      <vt:lpstr>Solutions colorées Couleur d’une solution </vt:lpstr>
      <vt:lpstr>Solutions colorées Couleur d’une solution </vt:lpstr>
      <vt:lpstr>Solutions colorées Couleur d’une solution </vt:lpstr>
      <vt:lpstr>Solutions colorées Couleur d’une solution </vt:lpstr>
      <vt:lpstr>Solutions colorées Notion d’absorbance </vt:lpstr>
      <vt:lpstr>Solutions colorées Notion d’absorbance </vt:lpstr>
      <vt:lpstr>Solutions colorées Notion d’absorbance </vt:lpstr>
      <vt:lpstr>Solutions colorées Loi de Beer-Lambert </vt:lpstr>
      <vt:lpstr>Solutions colorées Loi de Beer-Lambert </vt:lpstr>
      <vt:lpstr>Solutions colorées Loi de Beer-Lambert </vt:lpstr>
      <vt:lpstr>Solutions colorées Dosage spectrophotométrique par étalonnage </vt:lpstr>
      <vt:lpstr>Solutions colorées Dosage spectrophotométrique par étalonnage </vt:lpstr>
      <vt:lpstr>Solutions colorées Dosage spectrophotométrique par étalonnage </vt:lpstr>
      <vt:lpstr>Solutions colorées Dosage spectrophotométrique par étalonnage </vt:lpstr>
      <vt:lpstr>Solutions colorées Dosage spectrophotométrique par étalonnage </vt:lpstr>
      <vt:lpstr>Solutions colorées Dosage spectrophotométrique par étalonnage </vt:lpstr>
      <vt:lpstr>Solutions colorées Dosage spectrophotométrique par étalonnage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Emmanuelle</dc:creator>
  <cp:lastModifiedBy>François</cp:lastModifiedBy>
  <cp:revision>479</cp:revision>
  <dcterms:created xsi:type="dcterms:W3CDTF">2011-11-26T21:21:18Z</dcterms:created>
  <dcterms:modified xsi:type="dcterms:W3CDTF">2013-08-18T13:57:57Z</dcterms:modified>
</cp:coreProperties>
</file>