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DDDDDD"/>
    <a:srgbClr val="EAEAEA"/>
    <a:srgbClr val="D60093"/>
    <a:srgbClr val="CCECFF"/>
    <a:srgbClr val="CCC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3" autoAdjust="0"/>
    <p:restoredTop sz="94684" autoAdjust="0"/>
  </p:normalViewPr>
  <p:slideViewPr>
    <p:cSldViewPr>
      <p:cViewPr>
        <p:scale>
          <a:sx n="70" d="100"/>
          <a:sy n="70" d="100"/>
        </p:scale>
        <p:origin x="-474" y="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02/08/2013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02/08/2013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02/08/2013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02/08/2013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02/08/2013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02/08/2013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02/08/2013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02/08/2013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02/08/2013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02/08/2013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02/08/2013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10891E7-6C82-429E-A5DF-7462AC2AC01F}" type="datetimeFigureOut">
              <a:rPr lang="fr-FR" smtClean="0"/>
              <a:pPr/>
              <a:t>02/08/2013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het.colorado.edu/sims/blackbody-spectrum/blackbody-spectrum_en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0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tralo.net/3_animations/swf/dispersion.sw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5688632" cy="105273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Couleurs et images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5" name="Image 4" descr="http://www.sansgluten.fr/blog/wp-content/uploads/2008/11/couleur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44824"/>
            <a:ext cx="4858576" cy="3240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427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112415"/>
            <a:ext cx="5605437" cy="3577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 descr="http://www.sansgluten.fr/blog/wp-content/uploads/2008/11/couleur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Profil spectral</a:t>
            </a:r>
          </a:p>
          <a:p>
            <a:pPr algn="just"/>
            <a:r>
              <a:rPr lang="fr-FR" sz="2000" i="1" dirty="0" smtClean="0"/>
              <a:t>La couleur d’une lumière polychromatique résulte de la </a:t>
            </a:r>
            <a:r>
              <a:rPr lang="fr-FR" sz="2000" b="1" i="1" dirty="0" smtClean="0"/>
              <a:t>superposition </a:t>
            </a:r>
            <a:r>
              <a:rPr lang="fr-FR" sz="2000" i="1" dirty="0" smtClean="0"/>
              <a:t>de l’ensemble des lumières </a:t>
            </a:r>
            <a:r>
              <a:rPr lang="fr-FR" sz="2000" b="1" i="1" dirty="0" err="1" smtClean="0"/>
              <a:t>monochrom</a:t>
            </a:r>
            <a:r>
              <a:rPr lang="fr-FR" sz="2000" b="1" i="1" dirty="0" smtClean="0"/>
              <a:t>	</a:t>
            </a:r>
            <a:r>
              <a:rPr lang="fr-FR" sz="2000" b="1" i="1" dirty="0" err="1" smtClean="0"/>
              <a:t>atiques</a:t>
            </a:r>
            <a:r>
              <a:rPr lang="fr-FR" sz="2000" b="1" i="1" dirty="0" smtClean="0"/>
              <a:t> </a:t>
            </a:r>
            <a:r>
              <a:rPr lang="fr-FR" sz="2000" i="1" dirty="0" smtClean="0"/>
              <a:t>qui la composent.</a:t>
            </a:r>
          </a:p>
          <a:p>
            <a:pPr algn="just"/>
            <a:r>
              <a:rPr lang="fr-FR" sz="2000" i="1" dirty="0" smtClean="0"/>
              <a:t>La couleur d’une source lumineuse est caractérisée par son </a:t>
            </a:r>
            <a:r>
              <a:rPr lang="fr-FR" sz="2000" b="1" i="1" dirty="0" smtClean="0"/>
              <a:t>profil spectral</a:t>
            </a:r>
            <a:r>
              <a:rPr lang="fr-FR" sz="2000" i="1" dirty="0" smtClean="0"/>
              <a:t>, c’est-à-dire la courbe donnant l’</a:t>
            </a:r>
            <a:r>
              <a:rPr lang="fr-FR" sz="2000" b="1" i="1" dirty="0" smtClean="0"/>
              <a:t>intensité lumineuse </a:t>
            </a:r>
            <a:r>
              <a:rPr lang="fr-FR" sz="2000" i="1" dirty="0" smtClean="0"/>
              <a:t>en fonction de la longueur d’onde des radiations lumineuses </a:t>
            </a:r>
            <a:r>
              <a:rPr lang="fr-FR" sz="2000" b="1" i="1" dirty="0" smtClean="0"/>
              <a:t>émises</a:t>
            </a:r>
            <a:r>
              <a:rPr lang="fr-FR" sz="2000" i="1" dirty="0" smtClean="0"/>
              <a:t> par un corps chaud.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Sources de lumière colorée</a:t>
            </a:r>
            <a:br>
              <a:rPr lang="fr-FR" sz="3600" dirty="0" smtClean="0"/>
            </a:br>
            <a:r>
              <a:rPr lang="fr-FR" sz="2800" dirty="0" smtClean="0"/>
              <a:t>Les sources de lumières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AutoShape 4" descr="http://plusbelleslesmaths.com/wp-content/uploads/2012/11/ampoule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079" y="3288754"/>
            <a:ext cx="2028825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necteur droit avec flèche 3"/>
          <p:cNvCxnSpPr/>
          <p:nvPr/>
        </p:nvCxnSpPr>
        <p:spPr>
          <a:xfrm flipV="1">
            <a:off x="1403648" y="3112415"/>
            <a:ext cx="0" cy="357676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1403648" y="6689179"/>
            <a:ext cx="668836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977086" y="3332140"/>
            <a:ext cx="461665" cy="313848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i="1" dirty="0" smtClean="0"/>
              <a:t>Intensité lumineuse</a:t>
            </a:r>
            <a:endParaRPr lang="fr-FR" i="1" dirty="0"/>
          </a:p>
        </p:txBody>
      </p:sp>
      <p:sp>
        <p:nvSpPr>
          <p:cNvPr id="10" name="ZoneTexte 9"/>
          <p:cNvSpPr txBox="1"/>
          <p:nvPr/>
        </p:nvSpPr>
        <p:spPr>
          <a:xfrm>
            <a:off x="7299920" y="632102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latin typeface="Symbol" pitchFamily="18" charset="2"/>
              </a:rPr>
              <a:t>l </a:t>
            </a:r>
            <a:r>
              <a:rPr lang="fr-FR" i="1" dirty="0" smtClean="0"/>
              <a:t>(nm)</a:t>
            </a:r>
            <a:endParaRPr lang="fr-FR" i="1" dirty="0">
              <a:latin typeface="Symbol" pitchFamily="18" charset="2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835696" y="328875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smtClean="0"/>
              <a:t>Lampe à incandescence</a:t>
            </a:r>
            <a:endParaRPr lang="fr-FR" sz="1400" i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2807804" y="4988966"/>
            <a:ext cx="9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smtClean="0"/>
              <a:t>Lumière du jour</a:t>
            </a:r>
            <a:endParaRPr lang="fr-FR" sz="1400" i="1" dirty="0"/>
          </a:p>
        </p:txBody>
      </p:sp>
      <p:sp>
        <p:nvSpPr>
          <p:cNvPr id="13" name="Bulle ronde 12"/>
          <p:cNvSpPr/>
          <p:nvPr/>
        </p:nvSpPr>
        <p:spPr>
          <a:xfrm>
            <a:off x="3995936" y="3217921"/>
            <a:ext cx="1092872" cy="664886"/>
          </a:xfrm>
          <a:prstGeom prst="wedgeEllipseCallout">
            <a:avLst>
              <a:gd name="adj1" fmla="val 21723"/>
              <a:gd name="adj2" fmla="val 9210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 smtClean="0"/>
              <a:t>Quelle couleur ?</a:t>
            </a:r>
            <a:endParaRPr lang="fr-FR" sz="1200" i="1" dirty="0"/>
          </a:p>
        </p:txBody>
      </p:sp>
      <p:sp>
        <p:nvSpPr>
          <p:cNvPr id="18" name="Bulle ronde 17"/>
          <p:cNvSpPr/>
          <p:nvPr/>
        </p:nvSpPr>
        <p:spPr>
          <a:xfrm>
            <a:off x="5868144" y="3217245"/>
            <a:ext cx="1092872" cy="664886"/>
          </a:xfrm>
          <a:prstGeom prst="wedgeEllipseCallout">
            <a:avLst>
              <a:gd name="adj1" fmla="val -24482"/>
              <a:gd name="adj2" fmla="val 7979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 smtClean="0"/>
              <a:t>Quelle couleur ?</a:t>
            </a:r>
            <a:endParaRPr lang="fr-FR" sz="1200" i="1" dirty="0"/>
          </a:p>
        </p:txBody>
      </p:sp>
      <p:sp>
        <p:nvSpPr>
          <p:cNvPr id="19" name="Bulle ronde 18"/>
          <p:cNvSpPr/>
          <p:nvPr/>
        </p:nvSpPr>
        <p:spPr>
          <a:xfrm>
            <a:off x="7977449" y="3147087"/>
            <a:ext cx="1092872" cy="735043"/>
          </a:xfrm>
          <a:prstGeom prst="wedgeEllipseCallout">
            <a:avLst>
              <a:gd name="adj1" fmla="val -30726"/>
              <a:gd name="adj2" fmla="val 8555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 smtClean="0"/>
              <a:t>Quelle couleur ?</a:t>
            </a:r>
            <a:endParaRPr lang="fr-FR" sz="1200" i="1" dirty="0"/>
          </a:p>
        </p:txBody>
      </p:sp>
      <p:sp>
        <p:nvSpPr>
          <p:cNvPr id="20" name="Bulle ronde 19"/>
          <p:cNvSpPr/>
          <p:nvPr/>
        </p:nvSpPr>
        <p:spPr>
          <a:xfrm>
            <a:off x="3851920" y="4725144"/>
            <a:ext cx="1092872" cy="766988"/>
          </a:xfrm>
          <a:prstGeom prst="wedgeEllipseCallout">
            <a:avLst>
              <a:gd name="adj1" fmla="val 54192"/>
              <a:gd name="adj2" fmla="val 5310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 smtClean="0"/>
              <a:t>Quelle couleur ?</a:t>
            </a:r>
            <a:endParaRPr lang="fr-FR" sz="1200" i="1" dirty="0"/>
          </a:p>
        </p:txBody>
      </p:sp>
      <p:sp>
        <p:nvSpPr>
          <p:cNvPr id="21" name="Bulle ronde 20"/>
          <p:cNvSpPr/>
          <p:nvPr/>
        </p:nvSpPr>
        <p:spPr>
          <a:xfrm>
            <a:off x="6358396" y="4725144"/>
            <a:ext cx="1092872" cy="766988"/>
          </a:xfrm>
          <a:prstGeom prst="wedgeEllipseCallout">
            <a:avLst>
              <a:gd name="adj1" fmla="val -18238"/>
              <a:gd name="adj2" fmla="val 6651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 smtClean="0"/>
              <a:t>Quelle couleur ?</a:t>
            </a:r>
            <a:endParaRPr lang="fr-FR" sz="1200" i="1" dirty="0"/>
          </a:p>
        </p:txBody>
      </p:sp>
      <p:sp>
        <p:nvSpPr>
          <p:cNvPr id="23" name="Bulle ronde 22"/>
          <p:cNvSpPr/>
          <p:nvPr/>
        </p:nvSpPr>
        <p:spPr>
          <a:xfrm>
            <a:off x="5868144" y="3205833"/>
            <a:ext cx="1092872" cy="664886"/>
          </a:xfrm>
          <a:prstGeom prst="wedgeEllipseCallout">
            <a:avLst>
              <a:gd name="adj1" fmla="val -24482"/>
              <a:gd name="adj2" fmla="val 7979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 smtClean="0"/>
              <a:t>Quelle couleur ?</a:t>
            </a:r>
            <a:endParaRPr lang="fr-FR" sz="1200" i="1" dirty="0"/>
          </a:p>
        </p:txBody>
      </p:sp>
      <p:sp>
        <p:nvSpPr>
          <p:cNvPr id="24" name="Bulle ronde 23"/>
          <p:cNvSpPr/>
          <p:nvPr/>
        </p:nvSpPr>
        <p:spPr>
          <a:xfrm>
            <a:off x="7977449" y="3136354"/>
            <a:ext cx="1092872" cy="735043"/>
          </a:xfrm>
          <a:prstGeom prst="wedgeEllipseCallout">
            <a:avLst>
              <a:gd name="adj1" fmla="val -30726"/>
              <a:gd name="adj2" fmla="val 8555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 smtClean="0"/>
              <a:t>Quelle couleur ?</a:t>
            </a:r>
            <a:endParaRPr lang="fr-FR" sz="1200" i="1" dirty="0"/>
          </a:p>
        </p:txBody>
      </p:sp>
      <p:sp>
        <p:nvSpPr>
          <p:cNvPr id="27" name="Bulle ronde 26"/>
          <p:cNvSpPr/>
          <p:nvPr/>
        </p:nvSpPr>
        <p:spPr>
          <a:xfrm>
            <a:off x="7972008" y="3147764"/>
            <a:ext cx="1092872" cy="735043"/>
          </a:xfrm>
          <a:prstGeom prst="wedgeEllipseCallout">
            <a:avLst>
              <a:gd name="adj1" fmla="val -30726"/>
              <a:gd name="adj2" fmla="val 8555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 smtClean="0"/>
              <a:t>Quelle couleur ?</a:t>
            </a:r>
            <a:endParaRPr lang="fr-FR" sz="1200" i="1" dirty="0"/>
          </a:p>
        </p:txBody>
      </p:sp>
      <p:sp>
        <p:nvSpPr>
          <p:cNvPr id="31" name="Bulle ronde 30"/>
          <p:cNvSpPr/>
          <p:nvPr/>
        </p:nvSpPr>
        <p:spPr>
          <a:xfrm>
            <a:off x="3851920" y="4719029"/>
            <a:ext cx="1092872" cy="766988"/>
          </a:xfrm>
          <a:prstGeom prst="wedgeEllipseCallout">
            <a:avLst>
              <a:gd name="adj1" fmla="val 54192"/>
              <a:gd name="adj2" fmla="val 5310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 smtClean="0"/>
              <a:t>Quelle couleur ?</a:t>
            </a:r>
            <a:endParaRPr lang="fr-FR" sz="1200" i="1" dirty="0"/>
          </a:p>
        </p:txBody>
      </p:sp>
      <p:sp>
        <p:nvSpPr>
          <p:cNvPr id="32" name="Bulle ronde 31"/>
          <p:cNvSpPr/>
          <p:nvPr/>
        </p:nvSpPr>
        <p:spPr>
          <a:xfrm>
            <a:off x="3851920" y="4719029"/>
            <a:ext cx="1092872" cy="766988"/>
          </a:xfrm>
          <a:prstGeom prst="wedgeEllipseCallout">
            <a:avLst>
              <a:gd name="adj1" fmla="val 54192"/>
              <a:gd name="adj2" fmla="val 5310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 smtClean="0"/>
              <a:t>Quelle couleur ?</a:t>
            </a:r>
            <a:endParaRPr lang="fr-FR" sz="1200" i="1" dirty="0"/>
          </a:p>
        </p:txBody>
      </p:sp>
      <p:sp>
        <p:nvSpPr>
          <p:cNvPr id="33" name="Bulle ronde 32"/>
          <p:cNvSpPr/>
          <p:nvPr/>
        </p:nvSpPr>
        <p:spPr>
          <a:xfrm>
            <a:off x="3851920" y="4719029"/>
            <a:ext cx="1092872" cy="766988"/>
          </a:xfrm>
          <a:prstGeom prst="wedgeEllipseCallout">
            <a:avLst>
              <a:gd name="adj1" fmla="val 54192"/>
              <a:gd name="adj2" fmla="val 5310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 smtClean="0"/>
              <a:t>Quelle couleur ?</a:t>
            </a:r>
            <a:endParaRPr lang="fr-FR" sz="1200" i="1" dirty="0"/>
          </a:p>
        </p:txBody>
      </p:sp>
      <p:sp>
        <p:nvSpPr>
          <p:cNvPr id="34" name="Bulle ronde 33"/>
          <p:cNvSpPr/>
          <p:nvPr/>
        </p:nvSpPr>
        <p:spPr>
          <a:xfrm>
            <a:off x="6358396" y="4725144"/>
            <a:ext cx="1092872" cy="766988"/>
          </a:xfrm>
          <a:prstGeom prst="wedgeEllipseCallout">
            <a:avLst>
              <a:gd name="adj1" fmla="val -18238"/>
              <a:gd name="adj2" fmla="val 6651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 smtClean="0"/>
              <a:t>Quelle couleur ?</a:t>
            </a:r>
            <a:endParaRPr lang="fr-FR" sz="1200" i="1" dirty="0"/>
          </a:p>
        </p:txBody>
      </p:sp>
      <p:sp>
        <p:nvSpPr>
          <p:cNvPr id="35" name="Bulle ronde 34"/>
          <p:cNvSpPr/>
          <p:nvPr/>
        </p:nvSpPr>
        <p:spPr>
          <a:xfrm>
            <a:off x="6357609" y="4719029"/>
            <a:ext cx="1092872" cy="766988"/>
          </a:xfrm>
          <a:prstGeom prst="wedgeEllipseCallout">
            <a:avLst>
              <a:gd name="adj1" fmla="val -18238"/>
              <a:gd name="adj2" fmla="val 6651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 smtClean="0"/>
              <a:t>Quelle couleur ?</a:t>
            </a:r>
            <a:endParaRPr lang="fr-FR" sz="1200" i="1" dirty="0"/>
          </a:p>
        </p:txBody>
      </p:sp>
      <p:sp>
        <p:nvSpPr>
          <p:cNvPr id="36" name="Bulle ronde 35"/>
          <p:cNvSpPr/>
          <p:nvPr/>
        </p:nvSpPr>
        <p:spPr>
          <a:xfrm>
            <a:off x="6357609" y="4720280"/>
            <a:ext cx="1092872" cy="766988"/>
          </a:xfrm>
          <a:prstGeom prst="wedgeEllipseCallout">
            <a:avLst>
              <a:gd name="adj1" fmla="val -18238"/>
              <a:gd name="adj2" fmla="val 6651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 smtClean="0"/>
              <a:t>Quelle couleur ?</a:t>
            </a:r>
            <a:endParaRPr lang="fr-FR" sz="1200" i="1" dirty="0"/>
          </a:p>
        </p:txBody>
      </p:sp>
      <p:sp>
        <p:nvSpPr>
          <p:cNvPr id="38" name="Bulle ronde 37"/>
          <p:cNvSpPr/>
          <p:nvPr/>
        </p:nvSpPr>
        <p:spPr>
          <a:xfrm>
            <a:off x="6358396" y="4720280"/>
            <a:ext cx="1092872" cy="766988"/>
          </a:xfrm>
          <a:prstGeom prst="wedgeEllipseCallout">
            <a:avLst>
              <a:gd name="adj1" fmla="val -18238"/>
              <a:gd name="adj2" fmla="val 6651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i="1" dirty="0" smtClean="0"/>
              <a:t>Quelle couleur ?</a:t>
            </a:r>
            <a:endParaRPr lang="fr-FR" sz="1200" i="1" dirty="0"/>
          </a:p>
        </p:txBody>
      </p:sp>
    </p:spTree>
    <p:extLst>
      <p:ext uri="{BB962C8B-B14F-4D97-AF65-F5344CB8AC3E}">
        <p14:creationId xmlns:p14="http://schemas.microsoft.com/office/powerpoint/2010/main" val="328203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  <p:bldP spid="9" grpId="0"/>
      <p:bldP spid="10" grpId="0"/>
      <p:bldP spid="12" grpId="0"/>
      <p:bldP spid="16" grpId="0"/>
      <p:bldP spid="13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7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Corps noir</a:t>
            </a:r>
          </a:p>
          <a:p>
            <a:pPr algn="just"/>
            <a:r>
              <a:rPr lang="fr-FR" sz="2000" i="1" dirty="0" smtClean="0"/>
              <a:t>Un corps noir est un objet théorique qui </a:t>
            </a:r>
            <a:r>
              <a:rPr lang="fr-FR" sz="2000" b="1" i="1" dirty="0" smtClean="0"/>
              <a:t>absorbe</a:t>
            </a:r>
            <a:r>
              <a:rPr lang="fr-FR" sz="2000" i="1" dirty="0" smtClean="0"/>
              <a:t> toutes les radiations qu’il reçoit et qui </a:t>
            </a:r>
            <a:r>
              <a:rPr lang="fr-FR" sz="2000" b="1" i="1" dirty="0" smtClean="0"/>
              <a:t>émet</a:t>
            </a:r>
            <a:r>
              <a:rPr lang="fr-FR" sz="2000" i="1" dirty="0" smtClean="0"/>
              <a:t> toutes les longueurs d’onde quand il est </a:t>
            </a:r>
            <a:r>
              <a:rPr lang="fr-FR" sz="2000" b="1" i="1" dirty="0" smtClean="0"/>
              <a:t>chauffé</a:t>
            </a:r>
            <a:r>
              <a:rPr lang="fr-FR" sz="2000" i="1" dirty="0" smtClean="0"/>
              <a:t>.</a:t>
            </a:r>
          </a:p>
          <a:p>
            <a:pPr algn="just"/>
            <a:r>
              <a:rPr lang="fr-FR" sz="2000" i="1" dirty="0" smtClean="0"/>
              <a:t>Son spectre d’émission est </a:t>
            </a:r>
            <a:r>
              <a:rPr lang="fr-FR" sz="2000" b="1" i="1" dirty="0" smtClean="0"/>
              <a:t>continu</a:t>
            </a:r>
            <a:r>
              <a:rPr lang="fr-FR" sz="2000" i="1" dirty="0" smtClean="0"/>
              <a:t> et ne dépend que de sa </a:t>
            </a:r>
            <a:r>
              <a:rPr lang="fr-FR" sz="2000" b="1" i="1" dirty="0" smtClean="0"/>
              <a:t>température</a:t>
            </a:r>
            <a:r>
              <a:rPr lang="fr-FR" sz="2000" i="1" dirty="0" smtClean="0"/>
              <a:t>.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Sources de lumière colorée</a:t>
            </a:r>
            <a:br>
              <a:rPr lang="fr-FR" sz="3600" dirty="0" smtClean="0"/>
            </a:br>
            <a:r>
              <a:rPr lang="fr-FR" sz="2800" dirty="0" smtClean="0"/>
              <a:t>Couleur des </a:t>
            </a:r>
            <a:r>
              <a:rPr lang="fr-FR" sz="2800" smtClean="0"/>
              <a:t>corps chauffés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AutoShape 4" descr="http://plusbelleslesmaths.com/wp-content/uploads/2012/11/ampoule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9" name="Image 8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54" y="2770977"/>
            <a:ext cx="4368443" cy="315168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oneTexte 1"/>
          <p:cNvSpPr txBox="1"/>
          <p:nvPr/>
        </p:nvSpPr>
        <p:spPr>
          <a:xfrm>
            <a:off x="3203847" y="5922663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/>
              <a:t>Profil spectral d’un corps noir</a:t>
            </a:r>
          </a:p>
          <a:p>
            <a:pPr algn="ctr"/>
            <a:r>
              <a:rPr lang="fr-FR" b="1" i="1" dirty="0" smtClean="0"/>
              <a:t>à différentes températures</a:t>
            </a:r>
            <a:endParaRPr lang="fr-FR" b="1" i="1" dirty="0"/>
          </a:p>
        </p:txBody>
      </p:sp>
    </p:spTree>
    <p:extLst>
      <p:ext uri="{BB962C8B-B14F-4D97-AF65-F5344CB8AC3E}">
        <p14:creationId xmlns:p14="http://schemas.microsoft.com/office/powerpoint/2010/main" val="247324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/>
              <p:cNvSpPr txBox="1"/>
              <p:nvPr/>
            </p:nvSpPr>
            <p:spPr>
              <a:xfrm>
                <a:off x="1147715" y="1208096"/>
                <a:ext cx="7882187" cy="2895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000" b="1" i="1" dirty="0" smtClean="0"/>
                  <a:t>Loi de Wien</a:t>
                </a:r>
              </a:p>
              <a:p>
                <a:pPr algn="just"/>
                <a:r>
                  <a:rPr lang="fr-FR" sz="2000" i="1" dirty="0" smtClean="0"/>
                  <a:t>La longueur d’onde </a:t>
                </a:r>
                <a:r>
                  <a:rPr lang="fr-FR" sz="2000" b="1" i="1" dirty="0" err="1" smtClean="0">
                    <a:latin typeface="Symbol" pitchFamily="18" charset="2"/>
                  </a:rPr>
                  <a:t>l</a:t>
                </a:r>
                <a:r>
                  <a:rPr lang="fr-FR" sz="2000" b="1" i="1" baseline="-25000" dirty="0" err="1" smtClean="0"/>
                  <a:t>max</a:t>
                </a:r>
                <a:r>
                  <a:rPr lang="fr-FR" sz="2000" b="1" i="1" dirty="0" smtClean="0"/>
                  <a:t> </a:t>
                </a:r>
                <a:r>
                  <a:rPr lang="fr-FR" sz="2000" i="1" dirty="0" smtClean="0"/>
                  <a:t>à laquelle un maximum d’intensité lumineuse est émis par un corps noir est inversement proportionnelle à sa </a:t>
                </a:r>
                <a:r>
                  <a:rPr lang="fr-FR" sz="2000" b="1" i="1" dirty="0" smtClean="0"/>
                  <a:t>température</a:t>
                </a:r>
                <a:r>
                  <a:rPr lang="fr-FR" sz="2000" i="1" dirty="0" smtClean="0"/>
                  <a:t> :</a:t>
                </a:r>
              </a:p>
              <a:p>
                <a:pPr algn="just"/>
                <a:endParaRPr lang="fr-FR" sz="2000" i="1" dirty="0"/>
              </a:p>
              <a:p>
                <a:pPr algn="ctr"/>
                <a:r>
                  <a:rPr lang="fr-FR" sz="2000" b="1" i="1" dirty="0" err="1">
                    <a:latin typeface="Symbol" pitchFamily="18" charset="2"/>
                  </a:rPr>
                  <a:t>l</a:t>
                </a:r>
                <a:r>
                  <a:rPr lang="fr-FR" sz="2000" b="1" i="1" baseline="-25000" dirty="0" err="1" smtClean="0"/>
                  <a:t>max</a:t>
                </a:r>
                <a:r>
                  <a:rPr lang="fr-FR" sz="2000" b="1" i="1" dirty="0" smtClean="0"/>
                  <a:t> </a:t>
                </a:r>
                <a:r>
                  <a:rPr lang="fr-FR" sz="2400" b="1" i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1" i="1" smtClean="0">
                            <a:latin typeface="Cambria Math"/>
                          </a:rPr>
                          <m:t>𝟐</m:t>
                        </m:r>
                        <m:r>
                          <a:rPr lang="fr-FR" sz="2400" b="1" i="1" smtClean="0">
                            <a:latin typeface="Cambria Math"/>
                          </a:rPr>
                          <m:t>,</m:t>
                        </m:r>
                        <m:r>
                          <a:rPr lang="fr-FR" sz="2400" b="1" i="1" smtClean="0">
                            <a:latin typeface="Cambria Math"/>
                          </a:rPr>
                          <m:t>𝟗𝟎</m:t>
                        </m:r>
                        <m:r>
                          <a:rPr lang="fr-FR" sz="2400" b="1" i="1" smtClean="0">
                            <a:latin typeface="Cambria Math"/>
                          </a:rPr>
                          <m:t> ×</m:t>
                        </m:r>
                        <m:sSup>
                          <m:sSupPr>
                            <m:ctrlPr>
                              <a:rPr lang="fr-FR" sz="2400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fr-FR" sz="2400" b="1" i="1" smtClean="0">
                                <a:latin typeface="Cambria Math"/>
                                <a:ea typeface="Cambria Math"/>
                              </a:rPr>
                              <m:t>𝟏𝟎</m:t>
                            </m:r>
                          </m:e>
                          <m:sup>
                            <m:r>
                              <a:rPr lang="fr-FR" sz="2400" b="1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fr-FR" sz="2400" b="1" i="1" smtClean="0">
                                <a:latin typeface="Cambria Math"/>
                                <a:ea typeface="Cambria Math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fr-FR" sz="2400" b="1" i="1" smtClean="0">
                            <a:latin typeface="Cambria Math"/>
                          </a:rPr>
                          <m:t>𝑻</m:t>
                        </m:r>
                      </m:den>
                    </m:f>
                  </m:oMath>
                </a14:m>
                <a:endParaRPr lang="fr-FR" sz="2400" b="1" i="1" dirty="0" smtClean="0">
                  <a:latin typeface="Symbol" pitchFamily="18" charset="2"/>
                </a:endParaRPr>
              </a:p>
              <a:p>
                <a:pPr algn="ctr"/>
                <a:endParaRPr lang="fr-FR" sz="2400" b="1" i="1" dirty="0">
                  <a:latin typeface="Symbol" pitchFamily="18" charset="2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fr-FR" sz="2000" i="1" dirty="0" err="1" smtClean="0">
                    <a:latin typeface="Symbol" pitchFamily="18" charset="2"/>
                  </a:rPr>
                  <a:t>l</a:t>
                </a:r>
                <a:r>
                  <a:rPr lang="fr-FR" sz="2000" i="1" baseline="-25000" dirty="0" err="1" smtClean="0"/>
                  <a:t>max</a:t>
                </a:r>
                <a:r>
                  <a:rPr lang="fr-FR" sz="2000" i="1" dirty="0" smtClean="0"/>
                  <a:t> en mètre (m)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fr-FR" sz="2000" i="1" dirty="0" smtClean="0"/>
                  <a:t>T en Kelvin (K) avec T = 273 + </a:t>
                </a:r>
                <a:r>
                  <a:rPr lang="fr-FR" sz="2000" i="1" dirty="0" smtClean="0">
                    <a:latin typeface="Symbol" pitchFamily="18" charset="2"/>
                  </a:rPr>
                  <a:t>q</a:t>
                </a:r>
                <a:r>
                  <a:rPr lang="fr-FR" sz="2000" i="1" baseline="-25000" dirty="0" smtClean="0"/>
                  <a:t>  </a:t>
                </a:r>
                <a:r>
                  <a:rPr lang="fr-FR" sz="2000" i="1" dirty="0" smtClean="0"/>
                  <a:t>(</a:t>
                </a:r>
                <a:r>
                  <a:rPr lang="fr-FR" sz="2000" i="1" dirty="0" smtClean="0">
                    <a:latin typeface="Symbol" pitchFamily="18" charset="2"/>
                  </a:rPr>
                  <a:t>q </a:t>
                </a:r>
                <a:r>
                  <a:rPr lang="fr-FR" sz="2000" i="1" dirty="0" smtClean="0"/>
                  <a:t>en °C)</a:t>
                </a:r>
                <a:endParaRPr lang="fr-FR" sz="2000" i="1" dirty="0" smtClean="0">
                  <a:latin typeface="Symbol" pitchFamily="18" charset="2"/>
                </a:endParaRPr>
              </a:p>
            </p:txBody>
          </p:sp>
        </mc:Choice>
        <mc:Fallback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7715" y="1208096"/>
                <a:ext cx="7882187" cy="2895280"/>
              </a:xfrm>
              <a:prstGeom prst="rect">
                <a:avLst/>
              </a:prstGeom>
              <a:blipFill rotWithShape="1">
                <a:blip r:embed="rId3"/>
                <a:stretch>
                  <a:fillRect l="-773" t="-1053" r="-851" b="-2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Sources de lumière colorée</a:t>
            </a:r>
            <a:br>
              <a:rPr lang="fr-FR" sz="3600" dirty="0" smtClean="0"/>
            </a:br>
            <a:r>
              <a:rPr lang="fr-FR" sz="2800" dirty="0" smtClean="0"/>
              <a:t>Couleur des </a:t>
            </a:r>
            <a:r>
              <a:rPr lang="fr-FR" sz="2800" smtClean="0"/>
              <a:t>corps chauffés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AutoShape 4" descr="http://plusbelleslesmaths.com/wp-content/uploads/2012/11/ampoule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40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Exploitation de la loi de Wien</a:t>
            </a:r>
          </a:p>
          <a:p>
            <a:pPr algn="just"/>
            <a:r>
              <a:rPr lang="fr-FR" sz="2000" i="1" dirty="0" smtClean="0"/>
              <a:t>Connaissant la longueur d’onde </a:t>
            </a:r>
            <a:r>
              <a:rPr lang="fr-FR" sz="2000" i="1" dirty="0" err="1" smtClean="0">
                <a:latin typeface="Symbol" pitchFamily="18" charset="2"/>
              </a:rPr>
              <a:t>l</a:t>
            </a:r>
            <a:r>
              <a:rPr lang="fr-FR" sz="2000" i="1" baseline="-25000" dirty="0" err="1" smtClean="0"/>
              <a:t>max</a:t>
            </a:r>
            <a:r>
              <a:rPr lang="fr-FR" sz="2000" i="1" baseline="-25000" dirty="0" smtClean="0"/>
              <a:t> </a:t>
            </a:r>
            <a:r>
              <a:rPr lang="fr-FR" sz="2000" i="1" dirty="0" smtClean="0"/>
              <a:t>à laquelle un corps noir émet le </a:t>
            </a:r>
            <a:r>
              <a:rPr lang="fr-FR" sz="2000" b="1" i="1" dirty="0" smtClean="0"/>
              <a:t>maximum</a:t>
            </a:r>
            <a:r>
              <a:rPr lang="fr-FR" sz="2000" i="1" dirty="0" smtClean="0"/>
              <a:t> d’intensité lumineuse, on peut déterminer sa </a:t>
            </a:r>
            <a:r>
              <a:rPr lang="fr-FR" sz="2000" b="1" i="1" dirty="0" smtClean="0"/>
              <a:t>température T</a:t>
            </a:r>
            <a:r>
              <a:rPr lang="fr-FR" sz="2000" i="1" dirty="0" smtClean="0"/>
              <a:t> et </a:t>
            </a:r>
            <a:r>
              <a:rPr lang="fr-FR" sz="2000" b="1" i="1" dirty="0" smtClean="0"/>
              <a:t>inversement</a:t>
            </a:r>
            <a:r>
              <a:rPr lang="fr-FR" sz="2000" i="1" dirty="0" smtClean="0"/>
              <a:t>.</a:t>
            </a:r>
          </a:p>
          <a:p>
            <a:pPr algn="just"/>
            <a:endParaRPr lang="fr-FR" sz="2000" i="1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u="sng" dirty="0" smtClean="0"/>
              <a:t>Exercice 1</a:t>
            </a:r>
            <a:r>
              <a:rPr lang="fr-FR" sz="2000" i="1" dirty="0" smtClean="0"/>
              <a:t> : </a:t>
            </a:r>
            <a:r>
              <a:rPr lang="fr-FR" sz="2000" i="1" dirty="0"/>
              <a:t>Dans une lampe classique, le filament de tungstène est porté à une température d’environ 2500°C. 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fr-FR" sz="2000" i="1" dirty="0"/>
              <a:t>A quelle longueur d’onde </a:t>
            </a:r>
            <a:r>
              <a:rPr lang="fr-FR" sz="2000" i="1" dirty="0" err="1" smtClean="0">
                <a:latin typeface="Symbol" pitchFamily="18" charset="2"/>
              </a:rPr>
              <a:t>l</a:t>
            </a:r>
            <a:r>
              <a:rPr lang="fr-FR" sz="2000" i="1" baseline="-25000" dirty="0" err="1" smtClean="0"/>
              <a:t>max</a:t>
            </a:r>
            <a:r>
              <a:rPr lang="fr-FR" sz="2000" i="1" dirty="0" smtClean="0"/>
              <a:t> </a:t>
            </a:r>
            <a:r>
              <a:rPr lang="fr-FR" sz="2000" i="1" dirty="0"/>
              <a:t>émet-il un maximum d’intensité (en m puis en nm) </a:t>
            </a:r>
            <a:r>
              <a:rPr lang="fr-FR" sz="2000" i="1" dirty="0" smtClean="0"/>
              <a:t>?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fr-FR" sz="2000" i="1" dirty="0" smtClean="0"/>
              <a:t>Dans quelle zone se situe le pic lumineux ?</a:t>
            </a:r>
            <a:endParaRPr lang="fr-FR" sz="2000" i="1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Sources de lumière colorée</a:t>
            </a:r>
            <a:br>
              <a:rPr lang="fr-FR" sz="3600" dirty="0" smtClean="0"/>
            </a:br>
            <a:r>
              <a:rPr lang="fr-FR" sz="2800" dirty="0" smtClean="0"/>
              <a:t>Couleur des </a:t>
            </a:r>
            <a:r>
              <a:rPr lang="fr-FR" sz="2800" smtClean="0"/>
              <a:t>corps chauffés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AutoShape 4" descr="http://plusbelleslesmaths.com/wp-content/uploads/2012/11/ampoule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173975" y="4445774"/>
            <a:ext cx="78821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i="1" dirty="0" smtClean="0">
                <a:solidFill>
                  <a:srgbClr val="FF0000"/>
                </a:solidFill>
              </a:rPr>
              <a:t>T = 2500 + 273 = 2773 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i="1" dirty="0" err="1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fr-FR" i="1" baseline="-25000" dirty="0" err="1" smtClean="0">
                <a:solidFill>
                  <a:srgbClr val="FF0000"/>
                </a:solidFill>
              </a:rPr>
              <a:t>max</a:t>
            </a:r>
            <a:r>
              <a:rPr lang="fr-FR" i="1" dirty="0" smtClean="0">
                <a:solidFill>
                  <a:srgbClr val="FF0000"/>
                </a:solidFill>
              </a:rPr>
              <a:t> = (2,90 </a:t>
            </a:r>
            <a:r>
              <a:rPr lang="fr-FR" i="1" dirty="0" smtClean="0">
                <a:solidFill>
                  <a:srgbClr val="FF0000"/>
                </a:solidFill>
                <a:latin typeface="Gill Sans MT"/>
              </a:rPr>
              <a:t>× 10</a:t>
            </a:r>
            <a:r>
              <a:rPr lang="fr-FR" i="1" baseline="30000" dirty="0" smtClean="0">
                <a:solidFill>
                  <a:srgbClr val="FF0000"/>
                </a:solidFill>
                <a:latin typeface="Gill Sans MT"/>
              </a:rPr>
              <a:t>-3</a:t>
            </a:r>
            <a:r>
              <a:rPr lang="fr-FR" i="1" dirty="0" smtClean="0">
                <a:solidFill>
                  <a:srgbClr val="FF0000"/>
                </a:solidFill>
                <a:latin typeface="Gill Sans MT"/>
              </a:rPr>
              <a:t>)/ 2773 = </a:t>
            </a:r>
            <a:r>
              <a:rPr lang="fr-FR" b="1" i="1" dirty="0" smtClean="0">
                <a:solidFill>
                  <a:srgbClr val="FF0000"/>
                </a:solidFill>
                <a:latin typeface="Gill Sans MT"/>
              </a:rPr>
              <a:t>1,05 × 10</a:t>
            </a:r>
            <a:r>
              <a:rPr lang="fr-FR" b="1" i="1" baseline="30000" dirty="0" smtClean="0">
                <a:solidFill>
                  <a:srgbClr val="FF0000"/>
                </a:solidFill>
                <a:latin typeface="Gill Sans MT"/>
              </a:rPr>
              <a:t>-6</a:t>
            </a:r>
            <a:r>
              <a:rPr lang="fr-FR" b="1" i="1" dirty="0" smtClean="0">
                <a:solidFill>
                  <a:srgbClr val="FF0000"/>
                </a:solidFill>
                <a:latin typeface="Gill Sans MT"/>
              </a:rPr>
              <a:t> m </a:t>
            </a:r>
            <a:r>
              <a:rPr lang="fr-FR" i="1" dirty="0" smtClean="0">
                <a:solidFill>
                  <a:srgbClr val="FF0000"/>
                </a:solidFill>
                <a:latin typeface="Gill Sans MT"/>
              </a:rPr>
              <a:t>= </a:t>
            </a:r>
            <a:r>
              <a:rPr lang="fr-FR" i="1" dirty="0" smtClean="0">
                <a:solidFill>
                  <a:srgbClr val="FF0000"/>
                </a:solidFill>
              </a:rPr>
              <a:t>1050 </a:t>
            </a:r>
            <a:r>
              <a:rPr lang="fr-FR" i="1" dirty="0">
                <a:solidFill>
                  <a:srgbClr val="FF0000"/>
                </a:solidFill>
              </a:rPr>
              <a:t>× </a:t>
            </a:r>
            <a:r>
              <a:rPr lang="fr-FR" i="1" dirty="0" smtClean="0">
                <a:solidFill>
                  <a:srgbClr val="FF0000"/>
                </a:solidFill>
              </a:rPr>
              <a:t>10</a:t>
            </a:r>
            <a:r>
              <a:rPr lang="fr-FR" i="1" baseline="30000" dirty="0" smtClean="0">
                <a:solidFill>
                  <a:srgbClr val="FF0000"/>
                </a:solidFill>
              </a:rPr>
              <a:t>-9</a:t>
            </a:r>
            <a:r>
              <a:rPr lang="fr-FR" i="1" dirty="0" smtClean="0">
                <a:solidFill>
                  <a:srgbClr val="FF0000"/>
                </a:solidFill>
              </a:rPr>
              <a:t> m = </a:t>
            </a:r>
            <a:r>
              <a:rPr lang="fr-FR" b="1" i="1" dirty="0" smtClean="0">
                <a:solidFill>
                  <a:srgbClr val="FF0000"/>
                </a:solidFill>
              </a:rPr>
              <a:t>1050 nm</a:t>
            </a:r>
            <a:r>
              <a:rPr lang="fr-FR" b="1" i="1" dirty="0" smtClean="0">
                <a:solidFill>
                  <a:srgbClr val="FF0000"/>
                </a:solidFill>
                <a:latin typeface="Gill Sans MT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i="1" dirty="0" smtClean="0">
                <a:solidFill>
                  <a:srgbClr val="FF0000"/>
                </a:solidFill>
                <a:latin typeface="Gill Sans MT"/>
              </a:rPr>
              <a:t>Le pic lumineux se situe dans l’</a:t>
            </a:r>
            <a:r>
              <a:rPr lang="fr-FR" b="1" i="1" dirty="0" smtClean="0">
                <a:solidFill>
                  <a:srgbClr val="FF0000"/>
                </a:solidFill>
                <a:latin typeface="Gill Sans MT"/>
              </a:rPr>
              <a:t>infrarouge</a:t>
            </a:r>
            <a:r>
              <a:rPr lang="fr-FR" i="1" dirty="0" smtClean="0">
                <a:solidFill>
                  <a:srgbClr val="FF0000"/>
                </a:solidFill>
                <a:latin typeface="Gill Sans MT"/>
              </a:rPr>
              <a:t>.</a:t>
            </a:r>
            <a:endParaRPr lang="fr-FR" i="1" dirty="0">
              <a:solidFill>
                <a:srgbClr val="FF0000"/>
              </a:solidFill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6621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Exploitation de la loi de Wien</a:t>
            </a:r>
          </a:p>
          <a:p>
            <a:pPr algn="ctr"/>
            <a:endParaRPr lang="fr-FR" sz="2000" i="1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u="sng" dirty="0" smtClean="0"/>
              <a:t>Exercice 2</a:t>
            </a:r>
            <a:r>
              <a:rPr lang="fr-FR" sz="2000" i="1" dirty="0" smtClean="0"/>
              <a:t> : </a:t>
            </a:r>
            <a:r>
              <a:rPr lang="fr-FR" sz="2000" i="1" dirty="0"/>
              <a:t>Le spectre solaire présente une intensité lumineuse maximale pour la longueur d’onde </a:t>
            </a:r>
            <a:r>
              <a:rPr lang="fr-FR" sz="2000" i="1" dirty="0" smtClean="0"/>
              <a:t> </a:t>
            </a:r>
            <a:r>
              <a:rPr lang="fr-FR" sz="2000" i="1" dirty="0" err="1" smtClean="0">
                <a:latin typeface="Symbol" pitchFamily="18" charset="2"/>
              </a:rPr>
              <a:t>l</a:t>
            </a:r>
            <a:r>
              <a:rPr lang="fr-FR" sz="2000" i="1" baseline="-25000" dirty="0" err="1" smtClean="0"/>
              <a:t>max</a:t>
            </a:r>
            <a:r>
              <a:rPr lang="fr-FR" sz="2000" i="1" baseline="-25000" dirty="0" smtClean="0"/>
              <a:t> </a:t>
            </a:r>
            <a:r>
              <a:rPr lang="fr-FR" sz="2000" i="1" dirty="0"/>
              <a:t>=</a:t>
            </a:r>
            <a:r>
              <a:rPr lang="fr-FR" sz="2000" i="1" baseline="-25000" dirty="0"/>
              <a:t> </a:t>
            </a:r>
            <a:r>
              <a:rPr lang="fr-FR" sz="2000" i="1" dirty="0"/>
              <a:t>500 nm. </a:t>
            </a:r>
            <a:endParaRPr lang="fr-FR" sz="2000" i="1" dirty="0" smtClean="0"/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fr-FR" sz="2000" i="1" dirty="0" smtClean="0"/>
              <a:t>Estimer </a:t>
            </a:r>
            <a:r>
              <a:rPr lang="fr-FR" sz="2000" i="1" dirty="0"/>
              <a:t>sa température de surface en Kelvin puis en degré Celsius.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Sources de lumière colorée</a:t>
            </a:r>
            <a:br>
              <a:rPr lang="fr-FR" sz="3600" dirty="0" smtClean="0"/>
            </a:br>
            <a:r>
              <a:rPr lang="fr-FR" sz="2800" dirty="0" smtClean="0"/>
              <a:t>Couleur des </a:t>
            </a:r>
            <a:r>
              <a:rPr lang="fr-FR" sz="2800" smtClean="0"/>
              <a:t>corps chauffés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AutoShape 4" descr="http://plusbelleslesmaths.com/wp-content/uploads/2012/11/ampoule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174887" y="3645024"/>
            <a:ext cx="78821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i="1" dirty="0" err="1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fr-FR" i="1" baseline="-25000" dirty="0" err="1" smtClean="0">
                <a:solidFill>
                  <a:srgbClr val="FF0000"/>
                </a:solidFill>
              </a:rPr>
              <a:t>max</a:t>
            </a:r>
            <a:r>
              <a:rPr lang="fr-FR" i="1" dirty="0" smtClean="0">
                <a:solidFill>
                  <a:srgbClr val="FF0000"/>
                </a:solidFill>
              </a:rPr>
              <a:t> = 500 nm = 5 </a:t>
            </a:r>
            <a:r>
              <a:rPr lang="fr-FR" i="1" dirty="0" smtClean="0">
                <a:solidFill>
                  <a:srgbClr val="FF0000"/>
                </a:solidFill>
                <a:latin typeface="Gill Sans MT"/>
              </a:rPr>
              <a:t>× 10</a:t>
            </a:r>
            <a:r>
              <a:rPr lang="fr-FR" i="1" baseline="30000" dirty="0" smtClean="0">
                <a:solidFill>
                  <a:srgbClr val="FF0000"/>
                </a:solidFill>
                <a:latin typeface="Gill Sans MT"/>
              </a:rPr>
              <a:t>-7 </a:t>
            </a:r>
            <a:r>
              <a:rPr lang="fr-FR" i="1" dirty="0" smtClean="0">
                <a:solidFill>
                  <a:srgbClr val="FF0000"/>
                </a:solidFill>
                <a:latin typeface="Gill Sans MT"/>
              </a:rPr>
              <a:t> 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i="1" dirty="0" smtClean="0">
                <a:solidFill>
                  <a:srgbClr val="FF0000"/>
                </a:solidFill>
                <a:latin typeface="Gill Sans MT"/>
              </a:rPr>
              <a:t>T = </a:t>
            </a:r>
            <a:r>
              <a:rPr lang="fr-FR" i="1" dirty="0" smtClean="0">
                <a:solidFill>
                  <a:srgbClr val="FF0000"/>
                </a:solidFill>
              </a:rPr>
              <a:t>(</a:t>
            </a:r>
            <a:r>
              <a:rPr lang="fr-FR" i="1" dirty="0">
                <a:solidFill>
                  <a:srgbClr val="FF0000"/>
                </a:solidFill>
              </a:rPr>
              <a:t>2,90 × 10</a:t>
            </a:r>
            <a:r>
              <a:rPr lang="fr-FR" i="1" baseline="30000" dirty="0">
                <a:solidFill>
                  <a:srgbClr val="FF0000"/>
                </a:solidFill>
              </a:rPr>
              <a:t>-3</a:t>
            </a:r>
            <a:r>
              <a:rPr lang="fr-FR" i="1" dirty="0">
                <a:solidFill>
                  <a:srgbClr val="FF0000"/>
                </a:solidFill>
              </a:rPr>
              <a:t>)/ </a:t>
            </a:r>
            <a:r>
              <a:rPr lang="fr-FR" i="1" dirty="0" err="1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fr-FR" i="1" baseline="-25000" dirty="0" err="1" smtClean="0">
                <a:solidFill>
                  <a:srgbClr val="FF0000"/>
                </a:solidFill>
              </a:rPr>
              <a:t>max</a:t>
            </a:r>
            <a:r>
              <a:rPr lang="fr-FR" i="1" dirty="0" smtClean="0">
                <a:solidFill>
                  <a:srgbClr val="FF0000"/>
                </a:solidFill>
              </a:rPr>
              <a:t> = </a:t>
            </a:r>
            <a:r>
              <a:rPr lang="fr-FR" i="1" dirty="0">
                <a:solidFill>
                  <a:srgbClr val="FF0000"/>
                </a:solidFill>
              </a:rPr>
              <a:t>(2,90 × 10</a:t>
            </a:r>
            <a:r>
              <a:rPr lang="fr-FR" i="1" baseline="30000" dirty="0">
                <a:solidFill>
                  <a:srgbClr val="FF0000"/>
                </a:solidFill>
              </a:rPr>
              <a:t>-3</a:t>
            </a:r>
            <a:r>
              <a:rPr lang="fr-FR" i="1" dirty="0" smtClean="0">
                <a:solidFill>
                  <a:srgbClr val="FF0000"/>
                </a:solidFill>
              </a:rPr>
              <a:t>)/(</a:t>
            </a:r>
            <a:r>
              <a:rPr lang="fr-FR" i="1" dirty="0">
                <a:solidFill>
                  <a:srgbClr val="FF0000"/>
                </a:solidFill>
              </a:rPr>
              <a:t>5 × </a:t>
            </a:r>
            <a:r>
              <a:rPr lang="fr-FR" i="1" dirty="0" smtClean="0">
                <a:solidFill>
                  <a:srgbClr val="FF0000"/>
                </a:solidFill>
              </a:rPr>
              <a:t>10</a:t>
            </a:r>
            <a:r>
              <a:rPr lang="fr-FR" i="1" baseline="30000" dirty="0" smtClean="0">
                <a:solidFill>
                  <a:srgbClr val="FF0000"/>
                </a:solidFill>
              </a:rPr>
              <a:t>-7</a:t>
            </a:r>
            <a:r>
              <a:rPr lang="fr-FR" i="1" dirty="0" smtClean="0">
                <a:solidFill>
                  <a:srgbClr val="FF0000"/>
                </a:solidFill>
              </a:rPr>
              <a:t>) = </a:t>
            </a:r>
            <a:r>
              <a:rPr lang="fr-FR" b="1" i="1" dirty="0" smtClean="0">
                <a:solidFill>
                  <a:srgbClr val="FF0000"/>
                </a:solidFill>
              </a:rPr>
              <a:t>5800 K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i="1" dirty="0" smtClean="0">
                <a:solidFill>
                  <a:srgbClr val="FF0000"/>
                </a:solidFill>
                <a:latin typeface="Symbol" pitchFamily="18" charset="2"/>
              </a:rPr>
              <a:t>q </a:t>
            </a:r>
            <a:r>
              <a:rPr lang="fr-FR" i="1" dirty="0" smtClean="0">
                <a:solidFill>
                  <a:srgbClr val="FF0000"/>
                </a:solidFill>
              </a:rPr>
              <a:t>= T – 273 = 5800 – 273 = </a:t>
            </a:r>
            <a:r>
              <a:rPr lang="fr-FR" b="1" i="1" dirty="0" smtClean="0">
                <a:solidFill>
                  <a:srgbClr val="FF0000"/>
                </a:solidFill>
              </a:rPr>
              <a:t>5527 °C </a:t>
            </a:r>
            <a:endParaRPr lang="fr-FR" b="1" i="1" dirty="0">
              <a:solidFill>
                <a:srgbClr val="FF0000"/>
              </a:solidFill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157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5688632" cy="105273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Sources de lumière colorée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t0.gstatic.com/images?q=tbn:ANd9GcQuwWYPgL2SEo15b6Sebppm9Gg8B-MNpxTrDcLMviwPii2zlq78SLsbCo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132" y="1775317"/>
            <a:ext cx="5184576" cy="323123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97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Définition</a:t>
            </a:r>
          </a:p>
          <a:p>
            <a:pPr algn="just"/>
            <a:r>
              <a:rPr lang="fr-FR" sz="2000" i="1" dirty="0" smtClean="0"/>
              <a:t>Une source de lumière est un objet qui </a:t>
            </a:r>
            <a:r>
              <a:rPr lang="fr-FR" sz="2000" b="1" i="1" dirty="0" smtClean="0"/>
              <a:t>produit </a:t>
            </a:r>
            <a:r>
              <a:rPr lang="fr-FR" sz="2000" i="1" dirty="0" smtClean="0"/>
              <a:t>la lumière qu’il </a:t>
            </a:r>
            <a:r>
              <a:rPr lang="fr-FR" sz="2000" b="1" i="1" dirty="0" smtClean="0"/>
              <a:t>émet</a:t>
            </a:r>
            <a:r>
              <a:rPr lang="fr-FR" sz="2000" i="1" dirty="0" smtClean="0"/>
              <a:t>.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Sources de lumière colorée</a:t>
            </a:r>
            <a:br>
              <a:rPr lang="fr-FR" sz="3600" dirty="0" smtClean="0"/>
            </a:br>
            <a:r>
              <a:rPr lang="fr-FR" sz="2800" dirty="0" smtClean="0"/>
              <a:t>Les sources de lumières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" name="Picture 2" descr="http://www.astrosurf.com/omega-astro/systeme_solaire/sole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2628384"/>
            <a:ext cx="1704825" cy="144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http://plusbelleslesmaths.com/wp-content/uploads/2012/11/ampoule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4" name="Picture 6" descr="http://www.blog-materiel-agricole.fr/wp-content/uploads/800px-Laser_pointer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150" y="2644729"/>
            <a:ext cx="1968985" cy="147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plusbelleslesmaths.com/wp-content/uploads/2012/11/ampoul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181" y="4364805"/>
            <a:ext cx="1675227" cy="2235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upload.wikimedia.org/wikipedia/commons/thumb/d/dd/Full_Moon_Luc_Viatour.jpg/170px-Full_Moon_Luc_Viatour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158" y="2563948"/>
            <a:ext cx="16192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www.nicetoile.com/W/cms_sites/SITE_7624/images7624/MASSENA0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3216" y="4596318"/>
            <a:ext cx="2134159" cy="1600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missiontice.ac-besancon.fr/ecole_fontaine_ecu/blog/wp-content/uploads/2011/03/lave-en-fusion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602" y="4536711"/>
            <a:ext cx="1550897" cy="171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iconito.alpi40.fr/googlemaps/img/valider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313" y="2748360"/>
            <a:ext cx="1269475" cy="126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6" descr="http://iconito.alpi40.fr/googlemaps/img/valider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904" y="2790030"/>
            <a:ext cx="1269475" cy="126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6" descr="http://iconito.alpi40.fr/googlemaps/img/valider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599" y="4761890"/>
            <a:ext cx="1269475" cy="126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6" descr="http://iconito.alpi40.fr/googlemaps/img/valider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045" y="4544613"/>
            <a:ext cx="1269475" cy="126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roix 3"/>
          <p:cNvSpPr/>
          <p:nvPr/>
        </p:nvSpPr>
        <p:spPr>
          <a:xfrm rot="2628407">
            <a:off x="6792768" y="2702668"/>
            <a:ext cx="1296144" cy="1361183"/>
          </a:xfrm>
          <a:prstGeom prst="plus">
            <a:avLst>
              <a:gd name="adj" fmla="val 4004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Croix 17"/>
          <p:cNvSpPr/>
          <p:nvPr/>
        </p:nvSpPr>
        <p:spPr>
          <a:xfrm rot="2628407">
            <a:off x="4263677" y="4716036"/>
            <a:ext cx="1296144" cy="1361183"/>
          </a:xfrm>
          <a:prstGeom prst="plus">
            <a:avLst>
              <a:gd name="adj" fmla="val 4004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36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0"/>
                  </p:tgtEl>
                </p:cond>
              </p:nextCondLst>
            </p:seq>
          </p:childTnLst>
        </p:cTn>
      </p:par>
    </p:tnLst>
    <p:bldLst>
      <p:bldP spid="7" grpId="0" build="p" bldLvl="2"/>
      <p:bldP spid="4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8" descr="http://plusbelleslesmaths.com/wp-content/uploads/2012/11/ampou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791" y="4446629"/>
            <a:ext cx="1675227" cy="2235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 descr="http://www.sansgluten.fr/blog/wp-content/uploads/2008/11/couleur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Les sources à incandescence</a:t>
            </a:r>
          </a:p>
          <a:p>
            <a:pPr algn="just"/>
            <a:r>
              <a:rPr lang="fr-FR" sz="2000" i="1" dirty="0" smtClean="0"/>
              <a:t>Tout corps chaud émet un rayonnement </a:t>
            </a:r>
            <a:r>
              <a:rPr lang="fr-FR" sz="2000" b="1" i="1" dirty="0" smtClean="0"/>
              <a:t>électromagnétique</a:t>
            </a:r>
            <a:r>
              <a:rPr lang="fr-FR" sz="2000" i="1" dirty="0" smtClean="0"/>
              <a:t> dans le </a:t>
            </a:r>
            <a:r>
              <a:rPr lang="fr-FR" sz="2000" b="1" i="1" dirty="0" smtClean="0"/>
              <a:t>visible </a:t>
            </a:r>
            <a:r>
              <a:rPr lang="fr-FR" sz="2000" i="1" dirty="0" smtClean="0"/>
              <a:t>lorsqu’il est maintenu à une température </a:t>
            </a:r>
            <a:r>
              <a:rPr lang="fr-FR" sz="2000" b="1" i="1" dirty="0" smtClean="0"/>
              <a:t>élevée</a:t>
            </a:r>
            <a:r>
              <a:rPr lang="fr-FR" sz="2000" i="1" dirty="0" smtClean="0"/>
              <a:t> : c’est le phénomène d’</a:t>
            </a:r>
            <a:r>
              <a:rPr lang="fr-FR" sz="2000" b="1" i="1" dirty="0" smtClean="0"/>
              <a:t>incandescence</a:t>
            </a:r>
            <a:r>
              <a:rPr lang="fr-FR" sz="2000" i="1" dirty="0" smtClean="0"/>
              <a:t>.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Sources de lumière colorée</a:t>
            </a:r>
            <a:br>
              <a:rPr lang="fr-FR" sz="3600" dirty="0" smtClean="0"/>
            </a:br>
            <a:r>
              <a:rPr lang="fr-FR" sz="2800" dirty="0" smtClean="0"/>
              <a:t>Les sources de lumières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AutoShape 4" descr="http://plusbelleslesmaths.com/wp-content/uploads/2012/11/ampoule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9" name="Picture 2" descr="http://www.astrosurf.com/omega-astro/systeme_solaire/solei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2628384"/>
            <a:ext cx="1704825" cy="144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4" descr="http://missiontice.ac-besancon.fr/ecole_fontaine_ecu/blog/wp-content/uploads/2011/03/lave-en-fusi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602" y="4536711"/>
            <a:ext cx="1550897" cy="171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upload.wikimedia.org/wikipedia/commons/e/e7/Flamm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019254"/>
            <a:ext cx="2232248" cy="2905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upload.wikimedia.org/wikipedia/commons/thumb/1/1e/Embers_01.JPG/220px-Embers_0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847" y="2531535"/>
            <a:ext cx="2268080" cy="151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04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Les sources à luminescence</a:t>
            </a:r>
          </a:p>
          <a:p>
            <a:pPr algn="just"/>
            <a:r>
              <a:rPr lang="fr-FR" sz="2000" i="1" dirty="0" smtClean="0"/>
              <a:t>Tous les processus d’émission de lumière autres que l’incandescence sont qualifiés de </a:t>
            </a:r>
            <a:r>
              <a:rPr lang="fr-FR" sz="2000" b="1" i="1" dirty="0" smtClean="0"/>
              <a:t>luminescence</a:t>
            </a:r>
            <a:r>
              <a:rPr lang="fr-FR" sz="2000" i="1" dirty="0" smtClean="0"/>
              <a:t>.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Sources de lumière colorée</a:t>
            </a:r>
            <a:br>
              <a:rPr lang="fr-FR" sz="3600" dirty="0" smtClean="0"/>
            </a:br>
            <a:r>
              <a:rPr lang="fr-FR" sz="2800" dirty="0" smtClean="0"/>
              <a:t>Les sources de lumières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AutoShape 4" descr="http://plusbelleslesmaths.com/wp-content/uploads/2012/11/ampoule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098" name="Picture 2" descr="http://poemes-provence.fr/wp-content/uploads/2012/06/Lucioles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0931" y="4557564"/>
            <a:ext cx="2016224" cy="1505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ubeaessai.blogs.nouvelobs.com/media/00/00/148387709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660" y="4557564"/>
            <a:ext cx="1998023" cy="1881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upload.wikimedia.org/wikipedia/commons/thumb/4/42/Fluorescent_Lamp.jpg/200px-Fluorescent_Lam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055" y="2404872"/>
            <a:ext cx="2104628" cy="1578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csimg.choozen.fr/srv/FR/2802788237474/T/300x300/C/FFFFFF/url/lampe-a-daccharge-master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404872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images.toocharger.com/img/graphiques/fonds_d_ecran/nature__paysages/eclair/eclair.6535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763" y="4595407"/>
            <a:ext cx="2069994" cy="165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://stock.wikimini.org/w/images/2/20/Diode_%C3%A9lectroluminescente-DEL-LED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682" y="2510185"/>
            <a:ext cx="2077945" cy="1540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71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Lumières mono et polychromatiques</a:t>
            </a:r>
          </a:p>
          <a:p>
            <a:pPr algn="just"/>
            <a:r>
              <a:rPr lang="fr-FR" sz="2000" i="1" dirty="0" smtClean="0"/>
              <a:t>Une lumière émise peut être analysée par un </a:t>
            </a:r>
            <a:r>
              <a:rPr lang="fr-FR" sz="2000" b="1" i="1" dirty="0" smtClean="0"/>
              <a:t>prisme </a:t>
            </a:r>
            <a:r>
              <a:rPr lang="fr-FR" sz="2000" i="1" dirty="0" smtClean="0"/>
              <a:t>ou un </a:t>
            </a:r>
            <a:r>
              <a:rPr lang="fr-FR" sz="2000" b="1" i="1" dirty="0" smtClean="0"/>
              <a:t>réseau</a:t>
            </a:r>
            <a:r>
              <a:rPr lang="fr-FR" sz="2000" i="1" dirty="0" smtClean="0"/>
              <a:t> 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 smtClean="0"/>
              <a:t>Si la lumière n’est pas </a:t>
            </a:r>
            <a:r>
              <a:rPr lang="fr-FR" sz="2000" b="1" i="1" dirty="0" smtClean="0"/>
              <a:t>décomposée</a:t>
            </a:r>
            <a:r>
              <a:rPr lang="fr-FR" sz="2000" i="1" dirty="0" smtClean="0"/>
              <a:t>, elle est </a:t>
            </a:r>
            <a:r>
              <a:rPr lang="fr-FR" sz="2000" b="1" i="1" dirty="0" smtClean="0"/>
              <a:t>monochromatique</a:t>
            </a:r>
            <a:r>
              <a:rPr lang="fr-FR" sz="2000" i="1" dirty="0" smtClean="0"/>
              <a:t>: elle correspond à une </a:t>
            </a:r>
            <a:r>
              <a:rPr lang="fr-FR" sz="2000" b="1" i="1" dirty="0" smtClean="0"/>
              <a:t>radiation</a:t>
            </a:r>
            <a:r>
              <a:rPr lang="fr-FR" sz="2000" i="1" dirty="0" smtClean="0"/>
              <a:t>.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Sources de lumière colorée</a:t>
            </a:r>
            <a:br>
              <a:rPr lang="fr-FR" sz="3600" dirty="0" smtClean="0"/>
            </a:br>
            <a:r>
              <a:rPr lang="fr-FR" sz="2800" dirty="0" smtClean="0"/>
              <a:t>Les sources de lumières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AutoShape 4" descr="http://plusbelleslesmaths.com/wp-content/uploads/2012/11/ampoule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122" name="Picture 2" descr="http://phys-chimie.voila.net/seconde/physique/chap1/lumiere/prisme/image2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219" y="3717032"/>
            <a:ext cx="247650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147715" y="2510938"/>
            <a:ext cx="7882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2000" i="1" dirty="0" smtClean="0"/>
              <a:t>Si la lumière est </a:t>
            </a:r>
            <a:r>
              <a:rPr lang="fr-FR" sz="2000" b="1" i="1" dirty="0" smtClean="0"/>
              <a:t>décomposée</a:t>
            </a:r>
            <a:r>
              <a:rPr lang="fr-FR" sz="2000" i="1" dirty="0" smtClean="0"/>
              <a:t>, elle est </a:t>
            </a:r>
            <a:r>
              <a:rPr lang="fr-FR" sz="2000" b="1" i="1" dirty="0" smtClean="0"/>
              <a:t>polychromatique</a:t>
            </a:r>
            <a:r>
              <a:rPr lang="fr-FR" sz="2000" i="1" dirty="0" smtClean="0"/>
              <a:t>.</a:t>
            </a:r>
            <a:endParaRPr lang="fr-FR" sz="2000" i="1" dirty="0"/>
          </a:p>
        </p:txBody>
      </p:sp>
      <p:pic>
        <p:nvPicPr>
          <p:cNvPr id="5124" name="Picture 4" descr="http://phys-chimie.voila.net/seconde/physique/chap1/lumiere/prisme/image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717032"/>
            <a:ext cx="247650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57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Longueurs d’onde dans le vide d’une radiation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 smtClean="0"/>
              <a:t>La vitesse de propagation de la lumière dans le vide ou dans l’air est :</a:t>
            </a:r>
          </a:p>
          <a:p>
            <a:pPr algn="ctr"/>
            <a:r>
              <a:rPr lang="fr-FR" sz="2000" b="1" i="1" dirty="0" smtClean="0"/>
              <a:t>c= 3,00 </a:t>
            </a:r>
            <a:r>
              <a:rPr lang="fr-FR" sz="2000" b="1" i="1" dirty="0" smtClean="0">
                <a:latin typeface="Gill Sans MT"/>
              </a:rPr>
              <a:t>× 10</a:t>
            </a:r>
            <a:r>
              <a:rPr lang="fr-FR" sz="2000" b="1" i="1" baseline="30000" dirty="0" smtClean="0">
                <a:latin typeface="Gill Sans MT"/>
              </a:rPr>
              <a:t>8</a:t>
            </a:r>
            <a:r>
              <a:rPr lang="fr-FR" sz="2000" b="1" i="1" dirty="0" smtClean="0">
                <a:latin typeface="Gill Sans MT"/>
              </a:rPr>
              <a:t> m.s</a:t>
            </a:r>
            <a:r>
              <a:rPr lang="fr-FR" sz="2000" b="1" i="1" baseline="30000" dirty="0" smtClean="0">
                <a:latin typeface="Gill Sans MT"/>
              </a:rPr>
              <a:t>-1</a:t>
            </a:r>
            <a:endParaRPr lang="fr-FR" sz="2000" b="1" i="1" dirty="0" smtClean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Sources de lumière colorée</a:t>
            </a:r>
            <a:br>
              <a:rPr lang="fr-FR" sz="3600" dirty="0" smtClean="0"/>
            </a:br>
            <a:r>
              <a:rPr lang="fr-FR" sz="2800" dirty="0" smtClean="0"/>
              <a:t>Les sources de lumières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AutoShape 4" descr="http://plusbelleslesmaths.com/wp-content/uploads/2012/11/ampoule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146" name="Picture 2" descr="http://img.src.ca/2011/05/12/480x270/110512_02d68_lumiere-rayon-vitesse_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030" y="2996952"/>
            <a:ext cx="45720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70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Longueurs d’onde dans le vide d’une radiation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 smtClean="0"/>
              <a:t>Chaque radiation est caractérisée par sa </a:t>
            </a:r>
            <a:r>
              <a:rPr lang="fr-FR" sz="2000" b="1" i="1" dirty="0" smtClean="0"/>
              <a:t>longueur d’onde dans le vide</a:t>
            </a:r>
            <a:r>
              <a:rPr lang="fr-FR" sz="2000" i="1" dirty="0" smtClean="0"/>
              <a:t>, notée </a:t>
            </a:r>
            <a:r>
              <a:rPr lang="fr-FR" sz="2000" b="1" i="1" dirty="0" smtClean="0">
                <a:latin typeface="Symbol" pitchFamily="18" charset="2"/>
              </a:rPr>
              <a:t>l</a:t>
            </a:r>
            <a:r>
              <a:rPr lang="fr-FR" sz="2000" i="1" dirty="0" smtClean="0">
                <a:latin typeface="Symbol" pitchFamily="18" charset="2"/>
              </a:rPr>
              <a:t> </a:t>
            </a:r>
            <a:r>
              <a:rPr lang="fr-FR" sz="2000" i="1" dirty="0" smtClean="0"/>
              <a:t>; l’unité de </a:t>
            </a:r>
            <a:r>
              <a:rPr lang="fr-FR" sz="2000" b="1" i="1" dirty="0" smtClean="0">
                <a:latin typeface="Symbol" pitchFamily="18" charset="2"/>
              </a:rPr>
              <a:t>l</a:t>
            </a:r>
            <a:r>
              <a:rPr lang="fr-FR" sz="2000" i="1" dirty="0" smtClean="0"/>
              <a:t> dans le système international est le </a:t>
            </a:r>
            <a:r>
              <a:rPr lang="fr-FR" sz="2000" b="1" i="1" dirty="0" smtClean="0"/>
              <a:t>mètre</a:t>
            </a:r>
            <a:r>
              <a:rPr lang="fr-FR" sz="2000" i="1" dirty="0"/>
              <a:t> </a:t>
            </a:r>
            <a:r>
              <a:rPr lang="fr-FR" sz="2000" i="1" dirty="0" smtClean="0"/>
              <a:t>(</a:t>
            </a:r>
            <a:r>
              <a:rPr lang="fr-FR" sz="2000" b="1" i="1" dirty="0" smtClean="0"/>
              <a:t>m</a:t>
            </a:r>
            <a:r>
              <a:rPr lang="fr-FR" sz="2000" i="1" dirty="0" smtClean="0"/>
              <a:t>).</a:t>
            </a:r>
            <a:endParaRPr lang="fr-FR" sz="2000" b="1" i="1" dirty="0" smtClean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Sources de lumière colorée</a:t>
            </a:r>
            <a:br>
              <a:rPr lang="fr-FR" sz="3600" dirty="0" smtClean="0"/>
            </a:br>
            <a:r>
              <a:rPr lang="fr-FR" sz="2800" dirty="0" smtClean="0"/>
              <a:t>Les sources de lumières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AutoShape 4" descr="http://plusbelleslesmaths.com/wp-content/uploads/2012/11/ampoule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170" name="Picture 2" descr="https://upload.wikimedia.org/wikipedia/commons/thumb/c/c5/Longueur_d'onde.png/220px-Longueur_d'ond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974" y="2852936"/>
            <a:ext cx="4095148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23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5" y="1208096"/>
            <a:ext cx="78821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Longueurs d’onde dans le vide d’une radiation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 smtClean="0"/>
              <a:t>Dans le vide ou dans l’air,  les radiations visibles ont des longueurs d’onde comprises entre </a:t>
            </a:r>
            <a:r>
              <a:rPr lang="fr-FR" sz="2000" b="1" i="1" dirty="0" smtClean="0"/>
              <a:t>400 nm </a:t>
            </a:r>
            <a:r>
              <a:rPr lang="fr-FR" sz="2000" i="1" dirty="0" smtClean="0"/>
              <a:t>(</a:t>
            </a:r>
            <a:r>
              <a:rPr lang="fr-FR" sz="2000" b="1" i="1" dirty="0" smtClean="0"/>
              <a:t>violet</a:t>
            </a:r>
            <a:r>
              <a:rPr lang="fr-FR" sz="2000" i="1" dirty="0" smtClean="0"/>
              <a:t>) et </a:t>
            </a:r>
            <a:r>
              <a:rPr lang="fr-FR" sz="2000" b="1" i="1" dirty="0" smtClean="0"/>
              <a:t>800 nm </a:t>
            </a:r>
            <a:r>
              <a:rPr lang="fr-FR" sz="2000" i="1" dirty="0" smtClean="0"/>
              <a:t>(</a:t>
            </a:r>
            <a:r>
              <a:rPr lang="fr-FR" sz="2000" b="1" i="1" dirty="0" smtClean="0"/>
              <a:t>rouge</a:t>
            </a:r>
            <a:r>
              <a:rPr lang="fr-FR" sz="2000" i="1" dirty="0" smtClean="0"/>
              <a:t>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 smtClean="0"/>
              <a:t>Les radiations visibles sont limitées par les </a:t>
            </a:r>
            <a:r>
              <a:rPr lang="fr-FR" sz="2000" b="1" i="1" dirty="0" smtClean="0"/>
              <a:t>ultraviolets </a:t>
            </a:r>
            <a:r>
              <a:rPr lang="fr-FR" sz="2000" i="1" dirty="0" smtClean="0"/>
              <a:t>(</a:t>
            </a:r>
            <a:r>
              <a:rPr lang="fr-FR" sz="2000" b="1" i="1" dirty="0" smtClean="0"/>
              <a:t>UV</a:t>
            </a:r>
            <a:r>
              <a:rPr lang="fr-FR" sz="2000" i="1" dirty="0" smtClean="0"/>
              <a:t>, </a:t>
            </a:r>
            <a:r>
              <a:rPr lang="fr-FR" sz="2000" b="1" i="1" dirty="0" smtClean="0">
                <a:latin typeface="Symbol" pitchFamily="18" charset="2"/>
              </a:rPr>
              <a:t>l</a:t>
            </a:r>
            <a:r>
              <a:rPr lang="fr-FR" sz="2000" b="1" i="1" dirty="0" smtClean="0"/>
              <a:t> &lt; 400 nm</a:t>
            </a:r>
            <a:r>
              <a:rPr lang="fr-FR" sz="2000" i="1" dirty="0" smtClean="0"/>
              <a:t>) et les </a:t>
            </a:r>
            <a:r>
              <a:rPr lang="fr-FR" sz="2000" b="1" i="1" dirty="0" smtClean="0"/>
              <a:t>infrarouges </a:t>
            </a:r>
            <a:r>
              <a:rPr lang="fr-FR" sz="2000" i="1" dirty="0" smtClean="0"/>
              <a:t>(</a:t>
            </a:r>
            <a:r>
              <a:rPr lang="fr-FR" sz="2000" b="1" i="1" dirty="0" smtClean="0"/>
              <a:t>IR</a:t>
            </a:r>
            <a:r>
              <a:rPr lang="fr-FR" sz="2000" i="1" dirty="0" smtClean="0"/>
              <a:t>, </a:t>
            </a:r>
            <a:r>
              <a:rPr lang="fr-FR" sz="2000" b="1" i="1" dirty="0">
                <a:latin typeface="Symbol" pitchFamily="18" charset="2"/>
              </a:rPr>
              <a:t>l</a:t>
            </a:r>
            <a:r>
              <a:rPr lang="fr-FR" sz="2000" b="1" i="1" dirty="0"/>
              <a:t> </a:t>
            </a:r>
            <a:r>
              <a:rPr lang="fr-FR" sz="2000" b="1" i="1" dirty="0" smtClean="0"/>
              <a:t>&gt; 800 </a:t>
            </a:r>
            <a:r>
              <a:rPr lang="fr-FR" sz="2000" b="1" i="1" dirty="0"/>
              <a:t>nm</a:t>
            </a:r>
            <a:r>
              <a:rPr lang="fr-FR" sz="2000" i="1" dirty="0" smtClean="0"/>
              <a:t>).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27047" y="0"/>
            <a:ext cx="5688632" cy="10527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Sources de lumière colorée</a:t>
            </a:r>
            <a:br>
              <a:rPr lang="fr-FR" sz="3600" dirty="0" smtClean="0"/>
            </a:br>
            <a:r>
              <a:rPr lang="fr-FR" sz="2800" dirty="0" smtClean="0"/>
              <a:t>Les sources de lumières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AutoShape 4" descr="http://plusbelleslesmaths.com/wp-content/uploads/2012/11/ampoule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8196" name="Picture 4" descr="http://www.sciencesaucinema.fr/wordpress/wp-content/uploads/2009/09/744px-Spectre.svg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806" y="2839312"/>
            <a:ext cx="5122643" cy="3607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54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11716</TotalTime>
  <Words>647</Words>
  <Application>Microsoft Office PowerPoint</Application>
  <PresentationFormat>Affichage à l'écran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Solstice</vt:lpstr>
      <vt:lpstr>Couleurs et images</vt:lpstr>
      <vt:lpstr>Sources de lumière colorée</vt:lpstr>
      <vt:lpstr>Sources de lumière colorée Les sources de lumières</vt:lpstr>
      <vt:lpstr>Sources de lumière colorée Les sources de lumières</vt:lpstr>
      <vt:lpstr>Sources de lumière colorée Les sources de lumières</vt:lpstr>
      <vt:lpstr>Sources de lumière colorée Les sources de lumières</vt:lpstr>
      <vt:lpstr>Sources de lumière colorée Les sources de lumières</vt:lpstr>
      <vt:lpstr>Sources de lumière colorée Les sources de lumières</vt:lpstr>
      <vt:lpstr>Sources de lumière colorée Les sources de lumières</vt:lpstr>
      <vt:lpstr>Sources de lumière colorée Les sources de lumières</vt:lpstr>
      <vt:lpstr>Sources de lumière colorée Couleur des corps chauffés</vt:lpstr>
      <vt:lpstr>Sources de lumière colorée Couleur des corps chauffés</vt:lpstr>
      <vt:lpstr>Sources de lumière colorée Couleur des corps chauffés</vt:lpstr>
      <vt:lpstr>Sources de lumière colorée Couleur des corps chauffés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Emmanuelle</dc:creator>
  <cp:lastModifiedBy>François</cp:lastModifiedBy>
  <cp:revision>516</cp:revision>
  <dcterms:created xsi:type="dcterms:W3CDTF">2011-11-26T21:21:18Z</dcterms:created>
  <dcterms:modified xsi:type="dcterms:W3CDTF">2013-08-02T12:34:11Z</dcterms:modified>
</cp:coreProperties>
</file>